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6858000" cx="12192000"/>
  <p:notesSz cx="6858000" cy="9144000"/>
  <p:embeddedFontLst>
    <p:embeddedFont>
      <p:font typeface="Overlock"/>
      <p:regular r:id="rId83"/>
      <p:bold r:id="rId84"/>
      <p:italic r:id="rId85"/>
      <p:boldItalic r:id="rId86"/>
    </p:embeddedFont>
    <p:embeddedFont>
      <p:font typeface="Source Sans Pro Light"/>
      <p:regular r:id="rId87"/>
      <p:bold r:id="rId88"/>
      <p:italic r:id="rId89"/>
      <p:boldItalic r:id="rId90"/>
    </p:embeddedFont>
    <p:embeddedFont>
      <p:font typeface="Source Sans Pro Black"/>
      <p:bold r:id="rId91"/>
      <p:boldItalic r:id="rId92"/>
    </p:embeddedFont>
    <p:embeddedFont>
      <p:font typeface="Source Sans Pro"/>
      <p:regular r:id="rId93"/>
      <p:bold r:id="rId94"/>
      <p:italic r:id="rId95"/>
      <p:boldItalic r:id="rId96"/>
    </p:embeddedFont>
    <p:embeddedFont>
      <p:font typeface="Cambria Math"/>
      <p:regular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SourceSansPro-italic.fntdata"/><Relationship Id="rId94" Type="http://schemas.openxmlformats.org/officeDocument/2006/relationships/font" Target="fonts/SourceSansPro-bold.fntdata"/><Relationship Id="rId97" Type="http://schemas.openxmlformats.org/officeDocument/2006/relationships/font" Target="fonts/CambriaMath-regular.fntdata"/><Relationship Id="rId96" Type="http://schemas.openxmlformats.org/officeDocument/2006/relationships/font" Target="fonts/SourceSansPr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font" Target="fonts/SourceSansProBlack-bold.fntdata"/><Relationship Id="rId90" Type="http://schemas.openxmlformats.org/officeDocument/2006/relationships/font" Target="fonts/SourceSansProLight-boldItalic.fntdata"/><Relationship Id="rId93" Type="http://schemas.openxmlformats.org/officeDocument/2006/relationships/font" Target="fonts/SourceSansPro-regular.fntdata"/><Relationship Id="rId92" Type="http://schemas.openxmlformats.org/officeDocument/2006/relationships/font" Target="fonts/SourceSansProBlac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font" Target="fonts/Overlock-bold.fntdata"/><Relationship Id="rId83" Type="http://schemas.openxmlformats.org/officeDocument/2006/relationships/font" Target="fonts/Overlock-regular.fntdata"/><Relationship Id="rId86" Type="http://schemas.openxmlformats.org/officeDocument/2006/relationships/font" Target="fonts/Overlock-boldItalic.fntdata"/><Relationship Id="rId85" Type="http://schemas.openxmlformats.org/officeDocument/2006/relationships/font" Target="fonts/Overlock-italic.fntdata"/><Relationship Id="rId88" Type="http://schemas.openxmlformats.org/officeDocument/2006/relationships/font" Target="fonts/SourceSansProLight-bold.fntdata"/><Relationship Id="rId87" Type="http://schemas.openxmlformats.org/officeDocument/2006/relationships/font" Target="fonts/SourceSansProLight-regular.fntdata"/><Relationship Id="rId89" Type="http://schemas.openxmlformats.org/officeDocument/2006/relationships/font" Target="fonts/SourceSansProLight-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Poisson_regression" TargetMode="External"/><Relationship Id="rId3" Type="http://schemas.openxmlformats.org/officeDocument/2006/relationships/hyperlink" Target="https://en.wikipedia.org/wiki/Poisson_regression" TargetMode="External"/><Relationship Id="rId4" Type="http://schemas.openxmlformats.org/officeDocument/2006/relationships/hyperlink" Target="https://en.wikipedia.org/wiki/Ordinary_least_square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40b7de87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e40b7de87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e40b7de87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Não poderíamos simplesmente excluir os registros com dados nulos por ser Série Temporal</a:t>
            </a:r>
            <a:endParaRPr/>
          </a:p>
        </p:txBody>
      </p:sp>
      <p:sp>
        <p:nvSpPr>
          <p:cNvPr id="656" name="Google Shape;6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3cede93a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Distancia dos valores de San Juan</a:t>
            </a:r>
            <a:endParaRPr/>
          </a:p>
        </p:txBody>
      </p:sp>
      <p:sp>
        <p:nvSpPr>
          <p:cNvPr id="720" name="Google Shape;720;ge3cede93a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e3cede93a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e3cede93a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Deslocamento </a:t>
            </a:r>
            <a:r>
              <a:rPr lang="en-US"/>
              <a:t>dos valores de San Juan</a:t>
            </a:r>
            <a:endParaRPr/>
          </a:p>
        </p:txBody>
      </p:sp>
      <p:sp>
        <p:nvSpPr>
          <p:cNvPr id="754" name="Google Shape;75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e3cede93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Deslocamento dos valores de San Juan</a:t>
            </a:r>
            <a:endParaRPr/>
          </a:p>
        </p:txBody>
      </p:sp>
      <p:sp>
        <p:nvSpPr>
          <p:cNvPr id="763" name="Google Shape;763;ge3cede93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3ea58c749_1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e3ea58c749_1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e3ea58c749_1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e3ea58c749_1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3ea58c749_1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e3ea58c749_1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3ea58c749_1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e3ea58c749_1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e3ea58c749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e3ea58c749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e3ea58c749_1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e3ea58c749_1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e3cede93a6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e3cede93a6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3ea58c7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e3ea58c7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e3cede93a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e3cede93a6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2bbebe76a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e2bbebe76a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e3ea58c749_1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e3ea58c749_1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e3ea58c749_1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e3ea58c749_1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3ea58c74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35" name="Google Shape;1035;ge3ea58c74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3ea58c749_1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43" name="Google Shape;1043;ge3ea58c749_1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3ea58c749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Transpor tabela</a:t>
            </a:r>
            <a:endParaRPr/>
          </a:p>
        </p:txBody>
      </p:sp>
      <p:sp>
        <p:nvSpPr>
          <p:cNvPr id="1052" name="Google Shape;1052;ge3ea58c749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e3ea58c74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e3ea58c74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e3ea58c749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primeira forma de encontrarmos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será realizando testes com vários valores dentro de uma determinada faixa e verificando como nosso modelo se comporta em cada caso. Ou seja, vamos calcular a regressão binomial negativa para diversos valores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então calcular o erro do modelo (utilizando os dados de teste).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que produzir o modelo com menor erro será o escolhido.</a:t>
            </a:r>
            <a:endParaRPr/>
          </a:p>
        </p:txBody>
      </p:sp>
      <p:sp>
        <p:nvSpPr>
          <p:cNvPr id="1069" name="Google Shape;1069;ge3ea58c749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3ea58c749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ge3ea58c749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3ea58c749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e3ea58c749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ea58c74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e3ea58c749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3ea58c74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e3ea58c74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3ea58c74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Nesta equação, para o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𝑖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-ésimo registro do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ao rótulo do registro (total_cases) 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se refere à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taxa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</a:t>
            </a:r>
            <a:r>
              <a:rPr i="1" lang="en-US" sz="1050">
                <a:latin typeface="Arial"/>
                <a:ea typeface="Arial"/>
                <a:cs typeface="Arial"/>
                <a:sym typeface="Arial"/>
              </a:rPr>
              <a:t>𝑖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por unidade de exposição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O vetor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é uma característica de conjunto de dados contáveis e pode ser interpretado como o </a:t>
            </a: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risco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de uma nova ocorrência do evento durante um período de exposição específico. Podemos encontrar seus valores aplicando uma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regressão de Poisson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ao conjunto de dados.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Tendo os vetores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𝑦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𝜆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conseguimos resolver o lado esquerdo da equação acima, e reduzimos nosso problema a uma equação linear de uma reta com intercepto </a:t>
            </a:r>
            <a:r>
              <a:rPr lang="en-US" sz="145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Para finalmente encontrar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calculamos a regressão utilizando o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Método dos Mínimos Quadrados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, e teremos como coeficiente da reta o valor de </a:t>
            </a:r>
            <a:r>
              <a:rPr i="1" lang="en-US" sz="1450">
                <a:latin typeface="Arial"/>
                <a:ea typeface="Arial"/>
                <a:cs typeface="Arial"/>
                <a:sym typeface="Arial"/>
              </a:rPr>
              <a:t>𝛼.</a:t>
            </a:r>
            <a:endParaRPr i="1" sz="14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e3ea58c74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e3ea58c749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e3ea58c749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e3ea58c749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e3ea58c749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e3ea58c749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e3ea58c749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e3ea58c74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e3ea58c74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3ea58c749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e3ea58c749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e3ea58c749_1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e3ea58c749_1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e3ea58c749_1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ge3ea58c749_1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e3ea58c749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V0: NB se reduz à média de total_cases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V1: Grande oscilação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V2: Parece se ajustar melhor ao comportamento da curva de teste, porém não “reconhece” os picos de surto epidêmico</a:t>
            </a:r>
            <a:endParaRPr/>
          </a:p>
        </p:txBody>
      </p:sp>
      <p:sp>
        <p:nvSpPr>
          <p:cNvPr id="1198" name="Google Shape;1198;ge3ea58c749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e3ea58c749_1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 oscila menos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Maior diferença entre modelos</a:t>
            </a:r>
            <a:endParaRPr/>
          </a:p>
        </p:txBody>
      </p:sp>
      <p:sp>
        <p:nvSpPr>
          <p:cNvPr id="1206" name="Google Shape;1206;ge3ea58c749_1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e3ea58c749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e3ea58c749_1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3ea58c749_1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e3ea58c749_1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e4079217db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e4079217db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e2ce66dbc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ge2ce66dbc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e2ce66dbc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e2ce66dbc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e2ce66dbc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ge2ce66dbc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e2ce66dbc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e2ce66dbc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e2ce66dbc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e2ce66dbc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e4079217db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e4079217db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e4079217db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e4079217db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alf Image">
  <p:cSld name="Title Slide with Half Image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1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1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Image Bullets">
  <p:cSld name="1_3 Column Image Bulle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2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12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12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2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2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2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2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2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36" name="Google Shape;236;p12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37" name="Google Shape;237;p12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906843" y="3429050"/>
            <a:ext cx="4522314" cy="2762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3"/>
          <p:cNvSpPr txBox="1"/>
          <p:nvPr>
            <p:ph idx="2" type="body"/>
          </p:nvPr>
        </p:nvSpPr>
        <p:spPr>
          <a:xfrm>
            <a:off x="6774740" y="3429000"/>
            <a:ext cx="4522407" cy="276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3" type="body"/>
          </p:nvPr>
        </p:nvSpPr>
        <p:spPr>
          <a:xfrm>
            <a:off x="906463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13"/>
          <p:cNvSpPr txBox="1"/>
          <p:nvPr>
            <p:ph idx="4" type="body"/>
          </p:nvPr>
        </p:nvSpPr>
        <p:spPr>
          <a:xfrm>
            <a:off x="6762750" y="2278063"/>
            <a:ext cx="45227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Middle divider line" id="247" name="Google Shape;247;p13"/>
          <p:cNvCxnSpPr/>
          <p:nvPr/>
        </p:nvCxnSpPr>
        <p:spPr>
          <a:xfrm>
            <a:off x="6096000" y="1391763"/>
            <a:ext cx="0" cy="4588123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4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14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14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5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5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5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5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5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5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5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5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6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7" name="Google Shape;277;p16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8" name="Google Shape;278;p16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6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16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16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16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6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16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16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16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6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16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ic">
  <p:cSld name="Title Only No Graphic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2103945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5955887" y="3995705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9807829" y="3991240"/>
            <a:ext cx="1964171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2103945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955887" y="3424428"/>
            <a:ext cx="1964171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9807830" y="3424428"/>
            <a:ext cx="196417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18"/>
          <p:cNvSpPr/>
          <p:nvPr>
            <p:ph idx="7" type="pic"/>
          </p:nvPr>
        </p:nvSpPr>
        <p:spPr>
          <a:xfrm>
            <a:off x="431800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18"/>
          <p:cNvSpPr/>
          <p:nvPr>
            <p:ph idx="8" type="pic"/>
          </p:nvPr>
        </p:nvSpPr>
        <p:spPr>
          <a:xfrm>
            <a:off x="4283742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18"/>
          <p:cNvSpPr/>
          <p:nvPr>
            <p:ph idx="9" type="pic"/>
          </p:nvPr>
        </p:nvSpPr>
        <p:spPr>
          <a:xfrm>
            <a:off x="8135683" y="2808242"/>
            <a:ext cx="1505966" cy="150596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13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8"/>
          <p:cNvSpPr txBox="1"/>
          <p:nvPr>
            <p:ph idx="14" type="body"/>
          </p:nvPr>
        </p:nvSpPr>
        <p:spPr>
          <a:xfrm>
            <a:off x="2103945" y="4311393"/>
            <a:ext cx="1964172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5" type="body"/>
          </p:nvPr>
        </p:nvSpPr>
        <p:spPr>
          <a:xfrm>
            <a:off x="5955887" y="4311393"/>
            <a:ext cx="1963737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6" type="body"/>
          </p:nvPr>
        </p:nvSpPr>
        <p:spPr>
          <a:xfrm>
            <a:off x="9807829" y="4311393"/>
            <a:ext cx="1981200" cy="1138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19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0" lIns="360000" spcFirstLastPara="1" rIns="0" wrap="square" tIns="360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" name="Google Shape;340;p20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342" name="Google Shape;342;p20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20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20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" name="Google Shape;346;p20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3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6300000" y="1581663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descr="Center divider line" id="48" name="Google Shape;48;p3"/>
          <p:cNvCxnSpPr/>
          <p:nvPr/>
        </p:nvCxnSpPr>
        <p:spPr>
          <a:xfrm>
            <a:off x="6096000" y="2438720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1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1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1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1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1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1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1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1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21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1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2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3" name="Google Shape;373;p22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22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22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23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2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23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23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23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3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3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23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" name="Google Shape;392;p23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" name="Google Shape;393;p23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" name="Google Shape;394;p23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23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23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3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ctrTitle"/>
          </p:nvPr>
        </p:nvSpPr>
        <p:spPr>
          <a:xfrm>
            <a:off x="0" y="1768422"/>
            <a:ext cx="6840000" cy="23876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4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4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4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4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4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5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5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7" name="Google Shape;417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25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5"/>
          <p:cNvSpPr/>
          <p:nvPr/>
        </p:nvSpPr>
        <p:spPr>
          <a:xfrm>
            <a:off x="0" y="2539992"/>
            <a:ext cx="5373076" cy="4318008"/>
          </a:xfrm>
          <a:custGeom>
            <a:rect b="b" l="l" r="r" t="t"/>
            <a:pathLst>
              <a:path extrusionOk="0" h="4318008" w="5373076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6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6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6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6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6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6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6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3" name="Google Shape;433;p26"/>
          <p:cNvSpPr txBox="1"/>
          <p:nvPr>
            <p:ph idx="2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7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27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7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7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7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7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27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8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8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8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8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8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8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"/>
          <p:cNvGrpSpPr/>
          <p:nvPr/>
        </p:nvGrpSpPr>
        <p:grpSpPr>
          <a:xfrm>
            <a:off x="3383602" y="1013721"/>
            <a:ext cx="7749965" cy="5100743"/>
            <a:chOff x="510811" y="938373"/>
            <a:chExt cx="8073393" cy="5313612"/>
          </a:xfrm>
        </p:grpSpPr>
        <p:sp>
          <p:nvSpPr>
            <p:cNvPr id="65" name="Google Shape;65;p4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rot="10800000">
              <a:off x="510811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98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4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4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Bullets">
  <p:cSld name="1_Image Bullet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122" name="Google Shape;122;p6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23" name="Google Shape;123;p6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hird divider line on slide" id="124" name="Google Shape;124;p6"/>
          <p:cNvCxnSpPr/>
          <p:nvPr/>
        </p:nvCxnSpPr>
        <p:spPr>
          <a:xfrm>
            <a:off x="7248035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Fourth divider line on slide" id="125" name="Google Shape;125;p6"/>
          <p:cNvCxnSpPr/>
          <p:nvPr/>
        </p:nvCxnSpPr>
        <p:spPr>
          <a:xfrm>
            <a:off x="9542529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7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7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7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1" sz="1200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7"/>
          <p:cNvSpPr txBox="1"/>
          <p:nvPr>
            <p:ph idx="2" type="body"/>
          </p:nvPr>
        </p:nvSpPr>
        <p:spPr>
          <a:xfrm>
            <a:off x="6300384" y="1140847"/>
            <a:ext cx="5471616" cy="503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ext">
  <p:cSld name="Large Image and Text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8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x Image Bullets Left">
  <p:cSld name="1_3 x Image Bullets Lef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9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9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9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9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9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9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9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9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9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9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descr="First divider line on slide" id="175" name="Google Shape;175;p9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176" name="Google Shape;176;p9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3 x Image Bullets Right">
  <p:cSld name="2_3 x Image Bullets Righ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98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0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0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10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0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10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6" name="Google Shape;196;p10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197" name="Google Shape;197;p10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0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0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0"/>
          <p:cNvSpPr/>
          <p:nvPr>
            <p:ph idx="8" type="pic"/>
          </p:nvPr>
        </p:nvSpPr>
        <p:spPr>
          <a:xfrm>
            <a:off x="7405874" y="4835817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0"/>
          <p:cNvSpPr/>
          <p:nvPr>
            <p:ph idx="9" type="pic"/>
          </p:nvPr>
        </p:nvSpPr>
        <p:spPr>
          <a:xfrm>
            <a:off x="7405874" y="3271181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0"/>
          <p:cNvSpPr/>
          <p:nvPr>
            <p:ph idx="13" type="pic"/>
          </p:nvPr>
        </p:nvSpPr>
        <p:spPr>
          <a:xfrm>
            <a:off x="7405874" y="1706545"/>
            <a:ext cx="691688" cy="691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descr="First divider line on slide" id="207" name="Google Shape;207;p10"/>
          <p:cNvCxnSpPr/>
          <p:nvPr/>
        </p:nvCxnSpPr>
        <p:spPr>
          <a:xfrm rot="10800000">
            <a:off x="8768283" y="2616579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Second divider line on slide" id="208" name="Google Shape;208;p10"/>
          <p:cNvCxnSpPr/>
          <p:nvPr/>
        </p:nvCxnSpPr>
        <p:spPr>
          <a:xfrm rot="10800000">
            <a:off x="8768283" y="4109914"/>
            <a:ext cx="2378687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https://www.nature.com/articles/s41564-019-0476-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hyperlink" Target="https://towardsdatascience.com/negative-binomial-regression-f99031bb25b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0.gif"/><Relationship Id="rId6" Type="http://schemas.openxmlformats.org/officeDocument/2006/relationships/image" Target="../media/image17.png"/><Relationship Id="rId7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drivendata.org/competitions/44/dengai-predicting-disease-spread/" TargetMode="External"/><Relationship Id="rId4" Type="http://schemas.openxmlformats.org/officeDocument/2006/relationships/hyperlink" Target="https://en.wikipedia.org/wiki/Normalized_difference_vegetation_index" TargetMode="External"/><Relationship Id="rId9" Type="http://schemas.openxmlformats.org/officeDocument/2006/relationships/hyperlink" Target="https://chrsdata.eng.uci.edu/" TargetMode="External"/><Relationship Id="rId5" Type="http://schemas.openxmlformats.org/officeDocument/2006/relationships/hyperlink" Target="https://www.ncdc.noaa.gov/cdr/terrestrial/normalized-difference-vegetation-index" TargetMode="External"/><Relationship Id="rId6" Type="http://schemas.openxmlformats.org/officeDocument/2006/relationships/hyperlink" Target="https://www.ncdc.noaa.gov/ghcn-daily-description" TargetMode="External"/><Relationship Id="rId7" Type="http://schemas.openxmlformats.org/officeDocument/2006/relationships/hyperlink" Target="https://www.ncdc.noaa.gov/data-access/model-data/model-datasets/climate-forecast-system-version2-cfsv2#CFS%20Reanalysis%20(CFSR)" TargetMode="External"/><Relationship Id="rId8" Type="http://schemas.openxmlformats.org/officeDocument/2006/relationships/hyperlink" Target="https://www.ncdc.noaa.gov/cdr/terrestrial/normalized-difference-vegetation-index" TargetMode="External"/><Relationship Id="rId11" Type="http://schemas.openxmlformats.org/officeDocument/2006/relationships/hyperlink" Target="https://pt.wikipedia.org/wiki/Humidade#Humidade_espec%C3%ADfica" TargetMode="External"/><Relationship Id="rId10" Type="http://schemas.openxmlformats.org/officeDocument/2006/relationships/hyperlink" Target="https://www.infoescola.com/meteorologia/umidade-relativa-do-ar/" TargetMode="External"/><Relationship Id="rId13" Type="http://schemas.openxmlformats.org/officeDocument/2006/relationships/hyperlink" Target="https://www.statsmodels.org/stable/example_formulas.html" TargetMode="External"/><Relationship Id="rId12" Type="http://schemas.openxmlformats.org/officeDocument/2006/relationships/hyperlink" Target="https://www.statsmodels.org/stable/generated/statsmodels.tsa.ar_model.AutoReg.html" TargetMode="External"/><Relationship Id="rId15" Type="http://schemas.openxmlformats.org/officeDocument/2006/relationships/hyperlink" Target="https://pandas.pydata.org/pandas-docs/stable/reference/api/pandas.DataFrame.interpolate.html" TargetMode="External"/><Relationship Id="rId14" Type="http://schemas.openxmlformats.org/officeDocument/2006/relationships/hyperlink" Target="https://www.statsmodels.org/stable/glm.html" TargetMode="External"/><Relationship Id="rId16" Type="http://schemas.openxmlformats.org/officeDocument/2006/relationships/hyperlink" Target="https://www.statsmodels.org/stable/generated/statsmodels.genmod.families.family.NegativeBinomial.html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pt.wikipedia.org/wiki/Coeficiente_de_correla%C3%A7%C3%A3o_de_Pearson" TargetMode="External"/><Relationship Id="rId4" Type="http://schemas.openxmlformats.org/officeDocument/2006/relationships/hyperlink" Target="http://people.stern.nyu.edu/wgreene/EconomicsLetters-NBP.pdf" TargetMode="External"/><Relationship Id="rId9" Type="http://schemas.openxmlformats.org/officeDocument/2006/relationships/hyperlink" Target="https://en.wikipedia.org/wiki/Ordinary_least_squares" TargetMode="External"/><Relationship Id="rId5" Type="http://schemas.openxmlformats.org/officeDocument/2006/relationships/hyperlink" Target="https://en.wikipedia.org/wiki/Mean_absolute_error" TargetMode="External"/><Relationship Id="rId6" Type="http://schemas.openxmlformats.org/officeDocument/2006/relationships/hyperlink" Target="https://en.wikipedia.org/wiki/Negative_binomial_distribution" TargetMode="External"/><Relationship Id="rId7" Type="http://schemas.openxmlformats.org/officeDocument/2006/relationships/hyperlink" Target="https://ncss-wpengine.netdna-ssl.com/wp-content/themes/ncss/pdf/Procedures/NCSS/Negative_Binomial_Regression.pdf" TargetMode="External"/><Relationship Id="rId8" Type="http://schemas.openxmlformats.org/officeDocument/2006/relationships/hyperlink" Target="https://towardsdatascience.com/negative-binomial-regression-f99031bb25b4" TargetMode="External"/><Relationship Id="rId11" Type="http://schemas.openxmlformats.org/officeDocument/2006/relationships/hyperlink" Target="https://towardsdatascience.com/identifying-ar-and-ma-terms-using-acf-and-pacf-plots-in-time-series-forecasting-ccb9fd073db8" TargetMode="External"/><Relationship Id="rId10" Type="http://schemas.openxmlformats.org/officeDocument/2006/relationships/hyperlink" Target="https://en.wikipedia.org/wiki/Poisson_regression" TargetMode="External"/><Relationship Id="rId12" Type="http://schemas.openxmlformats.org/officeDocument/2006/relationships/hyperlink" Target="https://en.wikipedia.org/wiki/Zero-inflated_mode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6.png"/><Relationship Id="rId10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4134"/>
            <a:ext cx="12191998" cy="486973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 txBox="1"/>
          <p:nvPr>
            <p:ph type="ctrTitle"/>
          </p:nvPr>
        </p:nvSpPr>
        <p:spPr>
          <a:xfrm>
            <a:off x="0" y="1768422"/>
            <a:ext cx="6840000" cy="23877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en-US"/>
              <a:t>DengAI:</a:t>
            </a:r>
            <a:br>
              <a:rPr lang="en-US"/>
            </a:br>
            <a:r>
              <a:rPr lang="en-US" sz="3200"/>
              <a:t>prevendo a propagação da doença</a:t>
            </a:r>
            <a:endParaRPr sz="3200"/>
          </a:p>
        </p:txBody>
      </p:sp>
      <p:pic>
        <p:nvPicPr>
          <p:cNvPr descr="Placeholder Logo" id="466" name="Google Shape;466;p29" title="Placeholder Logo"/>
          <p:cNvPicPr preferRelativeResize="0"/>
          <p:nvPr/>
        </p:nvPicPr>
        <p:blipFill rotWithShape="1">
          <a:blip r:embed="rId4">
            <a:alphaModFix/>
          </a:blip>
          <a:srcRect b="0" l="0" r="0" t="714"/>
          <a:stretch/>
        </p:blipFill>
        <p:spPr>
          <a:xfrm>
            <a:off x="2536709" y="1941436"/>
            <a:ext cx="1224300" cy="121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>
            <p:ph idx="1" type="subTitle"/>
          </p:nvPr>
        </p:nvSpPr>
        <p:spPr>
          <a:xfrm>
            <a:off x="0" y="4153578"/>
            <a:ext cx="6840000" cy="936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t" bIns="0" lIns="432000" spcFirstLastPara="1" rIns="0" wrap="square" tIns="14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en-US"/>
              <a:t>Daniel Vargas Shimamoto</a:t>
            </a:r>
            <a:br>
              <a:rPr lang="en-US"/>
            </a:br>
            <a:r>
              <a:rPr lang="en-US"/>
              <a:t>Diego Machado de Assis</a:t>
            </a:r>
            <a:endParaRPr/>
          </a:p>
        </p:txBody>
      </p:sp>
      <p:sp>
        <p:nvSpPr>
          <p:cNvPr id="468" name="Google Shape;468;p29"/>
          <p:cNvSpPr txBox="1"/>
          <p:nvPr/>
        </p:nvSpPr>
        <p:spPr>
          <a:xfrm>
            <a:off x="7187275" y="5863875"/>
            <a:ext cx="484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rgbClr val="A6A6A6"/>
                </a:solidFill>
              </a:rPr>
              <a:t>Imagem: </a:t>
            </a:r>
            <a:r>
              <a:rPr i="1" lang="en-US" sz="1000" u="sng">
                <a:solidFill>
                  <a:schemeClr val="hlink"/>
                </a:solidFill>
                <a:hlinkClick r:id="rId5"/>
              </a:rPr>
              <a:t>The current and future global distribution and population at risk of dengue</a:t>
            </a:r>
            <a:endParaRPr i="1" sz="100">
              <a:solidFill>
                <a:srgbClr val="A6A6A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584" name="Google Shape;584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85" name="Google Shape;58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8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38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593" name="Google Shape;593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94" name="Google Shape;59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9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9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9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98" name="Google Shape;598;p39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Rótulos</a:t>
            </a:r>
            <a:endParaRPr sz="3000"/>
          </a:p>
        </p:txBody>
      </p:sp>
      <p:sp>
        <p:nvSpPr>
          <p:cNvPr id="605" name="Google Shape;605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606" name="Google Shape;606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3014" y="1169219"/>
            <a:ext cx="3479608" cy="452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0"/>
          <p:cNvSpPr/>
          <p:nvPr/>
        </p:nvSpPr>
        <p:spPr>
          <a:xfrm>
            <a:off x="4872784" y="1489685"/>
            <a:ext cx="1933458" cy="3760423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0"/>
          <p:cNvSpPr/>
          <p:nvPr/>
        </p:nvSpPr>
        <p:spPr>
          <a:xfrm>
            <a:off x="4872784" y="1149997"/>
            <a:ext cx="1933458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0"/>
          <p:cNvSpPr txBox="1"/>
          <p:nvPr/>
        </p:nvSpPr>
        <p:spPr>
          <a:xfrm>
            <a:off x="4999821" y="822592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610" name="Google Shape;610;p40"/>
          <p:cNvSpPr/>
          <p:nvPr/>
        </p:nvSpPr>
        <p:spPr>
          <a:xfrm>
            <a:off x="6809916" y="1489684"/>
            <a:ext cx="1061290" cy="3760423"/>
          </a:xfrm>
          <a:prstGeom prst="rect">
            <a:avLst/>
          </a:prstGeom>
          <a:solidFill>
            <a:srgbClr val="6FA7D1">
              <a:alpha val="20000"/>
            </a:srgbClr>
          </a:solidFill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0"/>
          <p:cNvSpPr/>
          <p:nvPr/>
        </p:nvSpPr>
        <p:spPr>
          <a:xfrm>
            <a:off x="6809916" y="1149996"/>
            <a:ext cx="1061290" cy="336015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6496278" y="822591"/>
            <a:ext cx="16874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RÓTULOS</a:t>
            </a:r>
            <a:endParaRPr/>
          </a:p>
        </p:txBody>
      </p:sp>
      <p:pic>
        <p:nvPicPr>
          <p:cNvPr descr="A picture containing text, clipart&#10;&#10;Description automatically generated" id="613" name="Google Shape;61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152230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4" name="Google Shape;6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8" y="2422019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5" name="Google Shape;61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3367634"/>
            <a:ext cx="686719" cy="8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616" name="Google Shape;61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1219" y="4304068"/>
            <a:ext cx="686719" cy="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0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Variável dependente (alvo)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</a:t>
            </a:r>
            <a:endParaRPr sz="3000"/>
          </a:p>
        </p:txBody>
      </p:sp>
      <p:sp>
        <p:nvSpPr>
          <p:cNvPr id="625" name="Google Shape;625;p41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Tipos</a:t>
            </a:r>
            <a:br>
              <a:rPr lang="en-US"/>
            </a:br>
            <a:r>
              <a:rPr lang="en-US"/>
              <a:t>de Dados</a:t>
            </a:r>
            <a:endParaRPr/>
          </a:p>
        </p:txBody>
      </p:sp>
      <p:sp>
        <p:nvSpPr>
          <p:cNvPr id="626" name="Google Shape;626;p41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Conversão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do atributo </a:t>
            </a:r>
            <a:r>
              <a:rPr lang="en-US">
                <a:latin typeface="Source Sans Pro Light"/>
                <a:ea typeface="Source Sans Pro Light"/>
                <a:cs typeface="Source Sans Pro Light"/>
                <a:sym typeface="Source Sans Pro Light"/>
              </a:rPr>
              <a:t>week_start_date</a:t>
            </a:r>
            <a:r>
              <a:rPr lang="en-US"/>
              <a:t> em data (</a:t>
            </a:r>
            <a:r>
              <a:rPr b="1" lang="en-US"/>
              <a:t>pd.to_datetime</a:t>
            </a:r>
            <a:r>
              <a:rPr lang="en-US"/>
              <a:t>)</a:t>
            </a:r>
            <a:endParaRPr/>
          </a:p>
        </p:txBody>
      </p:sp>
      <p:sp>
        <p:nvSpPr>
          <p:cNvPr id="627" name="Google Shape;627;p41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Definição dos</a:t>
            </a:r>
            <a:br>
              <a:rPr lang="en-US"/>
            </a:br>
            <a:r>
              <a:rPr lang="en-US"/>
              <a:t>Índices</a:t>
            </a:r>
            <a:endParaRPr/>
          </a:p>
        </p:txBody>
      </p:sp>
      <p:sp>
        <p:nvSpPr>
          <p:cNvPr id="628" name="Google Shape;628;p41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Reindexação utilizando a chave única do registro </a:t>
            </a:r>
            <a:r>
              <a:rPr b="1" lang="en-US"/>
              <a:t>(city, year, weekofyear)</a:t>
            </a:r>
            <a:endParaRPr/>
          </a:p>
        </p:txBody>
      </p:sp>
      <p:pic>
        <p:nvPicPr>
          <p:cNvPr descr="Thermometer" id="629" name="Google Shape;629;p41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1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Unidades de</a:t>
            </a:r>
            <a:br>
              <a:rPr lang="en-US"/>
            </a:br>
            <a:r>
              <a:rPr lang="en-US"/>
              <a:t>Medida</a:t>
            </a:r>
            <a:endParaRPr/>
          </a:p>
        </p:txBody>
      </p:sp>
      <p:sp>
        <p:nvSpPr>
          <p:cNvPr id="631" name="Google Shape;631;p41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Padronização das temperaturas para Kelvin </a:t>
            </a:r>
            <a:r>
              <a:rPr b="1" lang="en-US"/>
              <a:t>(K = </a:t>
            </a:r>
            <a:r>
              <a:rPr b="1" baseline="30000" lang="en-US"/>
              <a:t>o</a:t>
            </a:r>
            <a:r>
              <a:rPr b="1" lang="en-US"/>
              <a:t>C - 273)</a:t>
            </a:r>
            <a:endParaRPr b="1"/>
          </a:p>
        </p:txBody>
      </p:sp>
      <p:sp>
        <p:nvSpPr>
          <p:cNvPr id="632" name="Google Shape;632;p41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Divisão registros</a:t>
            </a:r>
            <a:br>
              <a:rPr lang="en-US"/>
            </a:br>
            <a:r>
              <a:rPr lang="en-US"/>
              <a:t>de cada cidade</a:t>
            </a:r>
            <a:endParaRPr/>
          </a:p>
        </p:txBody>
      </p:sp>
      <p:sp>
        <p:nvSpPr>
          <p:cNvPr id="633" name="Google Shape;633;p41"/>
          <p:cNvSpPr txBox="1"/>
          <p:nvPr>
            <p:ph idx="3" type="body"/>
          </p:nvPr>
        </p:nvSpPr>
        <p:spPr>
          <a:xfrm>
            <a:off x="7315012" y="4683647"/>
            <a:ext cx="2160588" cy="146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SAN JUAN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(936,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(936, 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  <a:t>IQUITOS</a:t>
            </a:r>
            <a:br>
              <a:rPr b="1"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Atributos: (520, 21)</a:t>
            </a:r>
            <a:b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400">
                <a:latin typeface="Source Sans Pro"/>
                <a:ea typeface="Source Sans Pro"/>
                <a:cs typeface="Source Sans Pro"/>
                <a:sym typeface="Source Sans Pro"/>
              </a:rPr>
              <a:t> Rótulos: (520, 1)</a:t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41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Valores </a:t>
            </a:r>
            <a:br>
              <a:rPr lang="en-US"/>
            </a:br>
            <a:r>
              <a:rPr lang="en-US"/>
              <a:t>Nulos</a:t>
            </a:r>
            <a:endParaRPr/>
          </a:p>
        </p:txBody>
      </p:sp>
      <p:sp>
        <p:nvSpPr>
          <p:cNvPr id="635" name="Google Shape;635;p41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en-US"/>
              <a:t>Tratamento dos dados faltantes</a:t>
            </a:r>
            <a:endParaRPr/>
          </a:p>
        </p:txBody>
      </p:sp>
      <p:sp>
        <p:nvSpPr>
          <p:cNvPr id="636" name="Google Shape;636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4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  <p:pic>
        <p:nvPicPr>
          <p:cNvPr id="638" name="Google Shape;6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997" y="2357839"/>
            <a:ext cx="84646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39" name="Google Shape;63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4013" y="2360364"/>
            <a:ext cx="861153" cy="8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1"/>
          <p:cNvSpPr txBox="1"/>
          <p:nvPr/>
        </p:nvSpPr>
        <p:spPr>
          <a:xfrm>
            <a:off x="5679139" y="3135979"/>
            <a:ext cx="83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1200">
                <a:solidFill>
                  <a:srgbClr val="065A01"/>
                </a:solidFill>
                <a:latin typeface="Calibri"/>
                <a:ea typeface="Calibri"/>
                <a:cs typeface="Calibri"/>
                <a:sym typeface="Calibri"/>
              </a:rPr>
              <a:t>C              K</a:t>
            </a:r>
            <a:endParaRPr b="1" sz="1800">
              <a:solidFill>
                <a:srgbClr val="065A0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1" name="Google Shape;641;p41"/>
          <p:cNvCxnSpPr/>
          <p:nvPr/>
        </p:nvCxnSpPr>
        <p:spPr>
          <a:xfrm>
            <a:off x="5914950" y="3226425"/>
            <a:ext cx="422700" cy="3900"/>
          </a:xfrm>
          <a:prstGeom prst="straightConnector1">
            <a:avLst/>
          </a:prstGeom>
          <a:noFill/>
          <a:ln cap="flat" cmpd="sng" w="19050">
            <a:solidFill>
              <a:srgbClr val="065A0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con, arrow&#10;&#10;Description automatically generated" id="642" name="Google Shape;64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4388" y="2357954"/>
            <a:ext cx="1002765" cy="856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3" name="Google Shape;643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9132" y="2357150"/>
            <a:ext cx="743639" cy="9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49" name="Google Shape;649;p42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50" name="Google Shape;650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2" name="Google Shape;652;p42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2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59" name="Google Shape;659;p43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San Juan</a:t>
            </a:r>
            <a:endParaRPr/>
          </a:p>
        </p:txBody>
      </p:sp>
      <p:pic>
        <p:nvPicPr>
          <p:cNvPr id="660" name="Google Shape;660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294" y="1829338"/>
            <a:ext cx="3880232" cy="41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2" name="Google Shape;662;p43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824" y="1831418"/>
            <a:ext cx="3880232" cy="411766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3"/>
          <p:cNvSpPr txBox="1"/>
          <p:nvPr>
            <p:ph idx="4" type="body"/>
          </p:nvPr>
        </p:nvSpPr>
        <p:spPr>
          <a:xfrm>
            <a:off x="6288002" y="1151785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0" lang="en-US"/>
              <a:t>Valores faltantes para </a:t>
            </a:r>
            <a:r>
              <a:rPr lang="en-US"/>
              <a:t>Iquitos</a:t>
            </a:r>
            <a:endParaRPr/>
          </a:p>
        </p:txBody>
      </p:sp>
      <p:sp>
        <p:nvSpPr>
          <p:cNvPr id="664" name="Google Shape;664;p43"/>
          <p:cNvSpPr/>
          <p:nvPr/>
        </p:nvSpPr>
        <p:spPr>
          <a:xfrm>
            <a:off x="1222872" y="2521943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7217884" y="5771919"/>
            <a:ext cx="3879771" cy="19830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7D5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Pré-processamento: Valores nulos</a:t>
            </a:r>
            <a:endParaRPr sz="3000"/>
          </a:p>
        </p:txBody>
      </p:sp>
      <p:sp>
        <p:nvSpPr>
          <p:cNvPr id="671" name="Google Shape;671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2" name="Google Shape;6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88" y="1009950"/>
            <a:ext cx="8669217" cy="2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 rotWithShape="1">
          <a:blip r:embed="rId4">
            <a:alphaModFix/>
          </a:blip>
          <a:srcRect b="0" l="-1630" r="1629" t="0"/>
          <a:stretch/>
        </p:blipFill>
        <p:spPr>
          <a:xfrm>
            <a:off x="1781750" y="3887400"/>
            <a:ext cx="8628501" cy="2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Análise Exploratória</a:t>
            </a:r>
            <a:endParaRPr sz="3000"/>
          </a:p>
        </p:txBody>
      </p:sp>
      <p:sp>
        <p:nvSpPr>
          <p:cNvPr id="679" name="Google Shape;679;p45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680" name="Google Shape;680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6" y="1151985"/>
            <a:ext cx="5850928" cy="50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687" name="Google Shape;687;p46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89" name="Google Shape;689;p4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Taxa de Precipitação</a:t>
            </a:r>
            <a:endParaRPr sz="3000"/>
          </a:p>
        </p:txBody>
      </p:sp>
      <p:sp>
        <p:nvSpPr>
          <p:cNvPr id="695" name="Google Shape;695;p47"/>
          <p:cNvSpPr txBox="1"/>
          <p:nvPr>
            <p:ph idx="1" type="body"/>
          </p:nvPr>
        </p:nvSpPr>
        <p:spPr>
          <a:xfrm>
            <a:off x="3595018" y="1065734"/>
            <a:ext cx="4479962" cy="64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4 atributos de </a:t>
            </a:r>
            <a:r>
              <a:rPr b="1" lang="en-US" sz="2200"/>
              <a:t>precipitação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imeline&#10;&#10;Description automatically generated" id="697" name="Google Shape;697;p4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233" y="1532801"/>
            <a:ext cx="5471616" cy="485605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7"/>
          <p:cNvSpPr/>
          <p:nvPr/>
        </p:nvSpPr>
        <p:spPr>
          <a:xfrm>
            <a:off x="3143254" y="2684418"/>
            <a:ext cx="5609020" cy="2457734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7"/>
          <p:cNvSpPr txBox="1"/>
          <p:nvPr/>
        </p:nvSpPr>
        <p:spPr>
          <a:xfrm flipH="1">
            <a:off x="-5751" y="3617343"/>
            <a:ext cx="321765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PERSIANN = NOAA NCEP CFSR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Motivação</a:t>
            </a:r>
            <a:endParaRPr sz="3000"/>
          </a:p>
        </p:txBody>
      </p:sp>
      <p:sp>
        <p:nvSpPr>
          <p:cNvPr id="475" name="Google Shape;475;p30"/>
          <p:cNvSpPr txBox="1"/>
          <p:nvPr>
            <p:ph idx="1" type="body"/>
          </p:nvPr>
        </p:nvSpPr>
        <p:spPr>
          <a:xfrm>
            <a:off x="432000" y="243872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Grave problema epidêmico</a:t>
            </a:r>
            <a:endParaRPr/>
          </a:p>
        </p:txBody>
      </p:sp>
      <p:sp>
        <p:nvSpPr>
          <p:cNvPr id="476" name="Google Shape;476;p30"/>
          <p:cNvSpPr txBox="1"/>
          <p:nvPr>
            <p:ph idx="2" type="body"/>
          </p:nvPr>
        </p:nvSpPr>
        <p:spPr>
          <a:xfrm>
            <a:off x="432000" y="3062534"/>
            <a:ext cx="5472000" cy="3129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Doença</a:t>
            </a:r>
            <a:r>
              <a:rPr lang="en-US"/>
              <a:t> tropical e subtropical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400 milhões</a:t>
            </a:r>
            <a:r>
              <a:rPr lang="en-US"/>
              <a:t> de casos por ano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1 milhão de casos no </a:t>
            </a:r>
            <a:r>
              <a:rPr b="1" lang="en-US"/>
              <a:t>Brasil</a:t>
            </a:r>
            <a:r>
              <a:rPr lang="en-US"/>
              <a:t> em 2020</a:t>
            </a:r>
            <a:endParaRPr/>
          </a:p>
        </p:txBody>
      </p:sp>
      <p:sp>
        <p:nvSpPr>
          <p:cNvPr id="477" name="Google Shape;477;p30"/>
          <p:cNvSpPr txBox="1"/>
          <p:nvPr>
            <p:ph idx="4294967295" type="body"/>
          </p:nvPr>
        </p:nvSpPr>
        <p:spPr>
          <a:xfrm>
            <a:off x="6300000" y="243924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 sz="2400"/>
              <a:t>Dinâmica da transmissão</a:t>
            </a:r>
            <a:endParaRPr/>
          </a:p>
        </p:txBody>
      </p:sp>
      <p:sp>
        <p:nvSpPr>
          <p:cNvPr id="478" name="Google Shape;478;p30"/>
          <p:cNvSpPr txBox="1"/>
          <p:nvPr>
            <p:ph idx="4294967295" type="body"/>
          </p:nvPr>
        </p:nvSpPr>
        <p:spPr>
          <a:xfrm>
            <a:off x="6299887" y="3062514"/>
            <a:ext cx="5472113" cy="3128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b="1" lang="en-US"/>
              <a:t>Mosquito</a:t>
            </a:r>
            <a:r>
              <a:rPr lang="en-US"/>
              <a:t> </a:t>
            </a:r>
            <a:r>
              <a:rPr i="1" lang="en-US"/>
              <a:t>aedes aegypti</a:t>
            </a:r>
            <a:r>
              <a:rPr lang="en-US"/>
              <a:t> como vetor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Variáveis climáticas como </a:t>
            </a:r>
            <a:r>
              <a:rPr b="1" lang="en-US"/>
              <a:t>temperatura</a:t>
            </a:r>
            <a:r>
              <a:rPr lang="en-US"/>
              <a:t> e </a:t>
            </a:r>
            <a:r>
              <a:rPr b="1" lang="en-US"/>
              <a:t>precipitação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Relação entre clima e </a:t>
            </a:r>
            <a:r>
              <a:rPr b="1" lang="en-US"/>
              <a:t>potencial da doença</a:t>
            </a:r>
            <a:endParaRPr b="1"/>
          </a:p>
        </p:txBody>
      </p:sp>
      <p:sp>
        <p:nvSpPr>
          <p:cNvPr id="479" name="Google Shape;479;p3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30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Umidade</a:t>
            </a:r>
            <a:endParaRPr sz="3000"/>
          </a:p>
        </p:txBody>
      </p:sp>
      <p:pic>
        <p:nvPicPr>
          <p:cNvPr id="705" name="Google Shape;705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9736" y="3712470"/>
            <a:ext cx="6830746" cy="211325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07" name="Google Shape;707;p4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638" y="1151812"/>
            <a:ext cx="6830362" cy="211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8"/>
          <p:cNvSpPr txBox="1"/>
          <p:nvPr/>
        </p:nvSpPr>
        <p:spPr>
          <a:xfrm>
            <a:off x="576750" y="2552700"/>
            <a:ext cx="3656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Relativa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Específica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sz="2200">
              <a:solidFill>
                <a:srgbClr val="E3750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Média móvel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16 semanas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9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14" name="Google Shape;714;p4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15" name="Google Shape;715;p4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16" name="Google Shape;7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17" name="Google Shape;7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Comparação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23" name="Google Shape;723;p5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variação diurna</a:t>
            </a:r>
            <a:endParaRPr sz="3000"/>
          </a:p>
        </p:txBody>
      </p:sp>
      <p:sp>
        <p:nvSpPr>
          <p:cNvPr id="724" name="Google Shape;724;p5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line chart&#10;&#10;Description automatically generated" id="725" name="Google Shape;72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1174"/>
            <a:ext cx="5486401" cy="168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726" name="Google Shape;72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164"/>
            <a:ext cx="5486401" cy="168812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0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33" name="Google Shape;733;p5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1"/>
          <p:cNvSpPr txBox="1"/>
          <p:nvPr/>
        </p:nvSpPr>
        <p:spPr>
          <a:xfrm>
            <a:off x="5567855" y="2088055"/>
            <a:ext cx="339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1"/>
          <p:cNvSpPr txBox="1"/>
          <p:nvPr/>
        </p:nvSpPr>
        <p:spPr>
          <a:xfrm>
            <a:off x="5570592" y="4613275"/>
            <a:ext cx="34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1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médias</a:t>
            </a:r>
            <a:endParaRPr sz="3000"/>
          </a:p>
        </p:txBody>
      </p:sp>
      <p:sp>
        <p:nvSpPr>
          <p:cNvPr id="744" name="Google Shape;744;p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745" name="Google Shape;7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2407" y="1718454"/>
            <a:ext cx="6772164" cy="22649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histogram&#10;&#10;Description automatically generated" id="746" name="Google Shape;7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57" y="4354271"/>
            <a:ext cx="6780925" cy="22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2"/>
          <p:cNvSpPr txBox="1"/>
          <p:nvPr/>
        </p:nvSpPr>
        <p:spPr>
          <a:xfrm>
            <a:off x="5567855" y="2088055"/>
            <a:ext cx="3391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2"/>
          <p:cNvSpPr txBox="1"/>
          <p:nvPr/>
        </p:nvSpPr>
        <p:spPr>
          <a:xfrm>
            <a:off x="5570592" y="4613275"/>
            <a:ext cx="3461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médias de </a:t>
            </a: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2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GHCN-Daily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NCEP CFSR</a:t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5009650" y="30975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/>
          <p:nvPr/>
        </p:nvSpPr>
        <p:spPr>
          <a:xfrm>
            <a:off x="4999800" y="5691875"/>
            <a:ext cx="2192400" cy="71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3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57" name="Google Shape;757;p5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58" name="Google Shape;758;p5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59" name="Google Shape;75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60" name="Google Shape;76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4"/>
          <p:cNvSpPr txBox="1"/>
          <p:nvPr/>
        </p:nvSpPr>
        <p:spPr>
          <a:xfrm>
            <a:off x="555300" y="1512250"/>
            <a:ext cx="11093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Temperaturas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Máximas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 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Mínimas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em San Juan e Iquitos ao longo do tempo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		San Juan											Iquitos</a:t>
            </a:r>
            <a:endParaRPr/>
          </a:p>
        </p:txBody>
      </p:sp>
      <p:sp>
        <p:nvSpPr>
          <p:cNvPr id="766" name="Google Shape;766;p5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máximas e mínimas</a:t>
            </a:r>
            <a:endParaRPr sz="3000"/>
          </a:p>
        </p:txBody>
      </p:sp>
      <p:sp>
        <p:nvSpPr>
          <p:cNvPr id="767" name="Google Shape;767;p5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chart&#10;&#10;Description automatically generated" id="768" name="Google Shape;7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" y="3333685"/>
            <a:ext cx="5486401" cy="1683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769" name="Google Shape;76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507" y="3331035"/>
            <a:ext cx="5486401" cy="168840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4"/>
          <p:cNvSpPr/>
          <p:nvPr/>
        </p:nvSpPr>
        <p:spPr>
          <a:xfrm>
            <a:off x="650125" y="3429000"/>
            <a:ext cx="5268300" cy="1415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Temperatura: correlação</a:t>
            </a:r>
            <a:endParaRPr sz="3000"/>
          </a:p>
        </p:txBody>
      </p:sp>
      <p:sp>
        <p:nvSpPr>
          <p:cNvPr id="776" name="Google Shape;776;p5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7" name="Google Shape;777;p55"/>
          <p:cNvSpPr txBox="1"/>
          <p:nvPr/>
        </p:nvSpPr>
        <p:spPr>
          <a:xfrm>
            <a:off x="665028" y="1524893"/>
            <a:ext cx="3906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Dados de temperatura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 alta c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orrelacionados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5"/>
          <p:cNvSpPr txBox="1"/>
          <p:nvPr/>
        </p:nvSpPr>
        <p:spPr>
          <a:xfrm>
            <a:off x="6199980" y="1524892"/>
            <a:ext cx="476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 Menor correlação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entre os dados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negativa</a:t>
            </a:r>
            <a:endParaRPr b="1"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55"/>
          <p:cNvPicPr preferRelativeResize="0"/>
          <p:nvPr/>
        </p:nvPicPr>
        <p:blipFill rotWithShape="1">
          <a:blip r:embed="rId3">
            <a:alphaModFix/>
          </a:blip>
          <a:srcRect b="0" l="0" r="50042" t="0"/>
          <a:stretch/>
        </p:blipFill>
        <p:spPr>
          <a:xfrm>
            <a:off x="432000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5"/>
          <p:cNvPicPr preferRelativeResize="0"/>
          <p:nvPr/>
        </p:nvPicPr>
        <p:blipFill rotWithShape="1">
          <a:blip r:embed="rId3">
            <a:alphaModFix/>
          </a:blip>
          <a:srcRect b="0" l="50042" r="0" t="0"/>
          <a:stretch/>
        </p:blipFill>
        <p:spPr>
          <a:xfrm>
            <a:off x="6003675" y="2372150"/>
            <a:ext cx="5155999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Índice de vegetação: correlação</a:t>
            </a:r>
            <a:endParaRPr sz="3000"/>
          </a:p>
        </p:txBody>
      </p:sp>
      <p:sp>
        <p:nvSpPr>
          <p:cNvPr id="786" name="Google Shape;786;p5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7" name="Google Shape;787;p56"/>
          <p:cNvSpPr txBox="1"/>
          <p:nvPr/>
        </p:nvSpPr>
        <p:spPr>
          <a:xfrm>
            <a:off x="665028" y="1524893"/>
            <a:ext cx="390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 Juan: 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Correlações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Norte e Sul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56"/>
          <p:cNvSpPr txBox="1"/>
          <p:nvPr/>
        </p:nvSpPr>
        <p:spPr>
          <a:xfrm>
            <a:off x="6199980" y="1524892"/>
            <a:ext cx="549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Iquitos: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Forte correlação entre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todas as regiões</a:t>
            </a:r>
            <a:endParaRPr/>
          </a:p>
        </p:txBody>
      </p:sp>
      <p:pic>
        <p:nvPicPr>
          <p:cNvPr id="789" name="Google Shape;7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88" y="2042325"/>
            <a:ext cx="3838475" cy="178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550" y="2042325"/>
            <a:ext cx="3825454" cy="17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796" name="Google Shape;796;p5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797" name="Google Shape;7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Conjunto de dados</a:t>
            </a:r>
            <a:endParaRPr sz="3000"/>
          </a:p>
        </p:txBody>
      </p:sp>
      <p:sp>
        <p:nvSpPr>
          <p:cNvPr id="487" name="Google Shape;487;p31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/>
              <a:t>DrivenData</a:t>
            </a:r>
            <a:endParaRPr/>
          </a:p>
        </p:txBody>
      </p:sp>
      <p:sp>
        <p:nvSpPr>
          <p:cNvPr id="488" name="Google Shape;488;p31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Plataforma de </a:t>
            </a:r>
            <a:r>
              <a:rPr b="1" lang="en-US"/>
              <a:t>competições</a:t>
            </a:r>
            <a:r>
              <a:rPr lang="en-US"/>
              <a:t> de Ciência de Dados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 sz="1200"/>
              <a:t>10.000+ competidores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i="1" lang="en-US" sz="1200"/>
              <a:t>Just for fun</a:t>
            </a:r>
            <a:endParaRPr i="1" sz="1200"/>
          </a:p>
        </p:txBody>
      </p:sp>
      <p:sp>
        <p:nvSpPr>
          <p:cNvPr id="489" name="Google Shape;489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31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600" y="1390987"/>
            <a:ext cx="6339925" cy="4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03" name="Google Shape;803;p5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04" name="Google Shape;80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8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8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8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8"/>
          <p:cNvSpPr txBox="1"/>
          <p:nvPr/>
        </p:nvSpPr>
        <p:spPr>
          <a:xfrm>
            <a:off x="6727747" y="3154538"/>
            <a:ext cx="49872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San Juan</a:t>
            </a:r>
            <a:endParaRPr sz="3000"/>
          </a:p>
        </p:txBody>
      </p:sp>
      <p:sp>
        <p:nvSpPr>
          <p:cNvPr id="814" name="Google Shape;814;p5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&#10;&#10;Description automatically generated" id="815" name="Google Shape;8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9"/>
          <p:cNvSpPr/>
          <p:nvPr/>
        </p:nvSpPr>
        <p:spPr>
          <a:xfrm>
            <a:off x="2477762" y="2463989"/>
            <a:ext cx="1098000" cy="822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9"/>
          <p:cNvSpPr/>
          <p:nvPr/>
        </p:nvSpPr>
        <p:spPr>
          <a:xfrm>
            <a:off x="2477761" y="4612277"/>
            <a:ext cx="10980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59"/>
          <p:cNvSpPr/>
          <p:nvPr/>
        </p:nvSpPr>
        <p:spPr>
          <a:xfrm>
            <a:off x="5002459" y="4612276"/>
            <a:ext cx="6849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59"/>
          <p:cNvSpPr/>
          <p:nvPr/>
        </p:nvSpPr>
        <p:spPr>
          <a:xfrm>
            <a:off x="2505303" y="3841096"/>
            <a:ext cx="10704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59"/>
          <p:cNvSpPr/>
          <p:nvPr/>
        </p:nvSpPr>
        <p:spPr>
          <a:xfrm>
            <a:off x="4157833" y="4612276"/>
            <a:ext cx="253500" cy="6114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59"/>
          <p:cNvSpPr txBox="1"/>
          <p:nvPr/>
        </p:nvSpPr>
        <p:spPr>
          <a:xfrm>
            <a:off x="6727747" y="3154538"/>
            <a:ext cx="4987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Temperaturas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26" name="Google Shape;82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4" cy="4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28" name="Google Shape;828;p6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33" name="Google Shape;83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35" name="Google Shape;835;p6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6" name="Google Shape;836;p61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61"/>
          <p:cNvSpPr txBox="1"/>
          <p:nvPr/>
        </p:nvSpPr>
        <p:spPr>
          <a:xfrm>
            <a:off x="6854475" y="1905150"/>
            <a:ext cx="507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42" name="Google Shape;8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44" name="Google Shape;844;p6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p62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2"/>
          <p:cNvSpPr txBox="1"/>
          <p:nvPr/>
        </p:nvSpPr>
        <p:spPr>
          <a:xfrm>
            <a:off x="6854475" y="1905150"/>
            <a:ext cx="507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2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2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2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62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62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57" name="Google Shape;8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59" name="Google Shape;859;p6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0" name="Google Shape;860;p63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3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63"/>
          <p:cNvSpPr txBox="1"/>
          <p:nvPr/>
        </p:nvSpPr>
        <p:spPr>
          <a:xfrm>
            <a:off x="6854475" y="1905150"/>
            <a:ext cx="507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3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3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3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63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3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63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3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874" name="Google Shape;87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86" y="1381002"/>
            <a:ext cx="5846285" cy="4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Correlação entre atributos: Iquitos</a:t>
            </a:r>
            <a:endParaRPr sz="3000"/>
          </a:p>
        </p:txBody>
      </p:sp>
      <p:sp>
        <p:nvSpPr>
          <p:cNvPr id="876" name="Google Shape;876;p6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7" name="Google Shape;877;p64"/>
          <p:cNvSpPr/>
          <p:nvPr/>
        </p:nvSpPr>
        <p:spPr>
          <a:xfrm>
            <a:off x="1642316" y="1509193"/>
            <a:ext cx="877800" cy="813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4"/>
          <p:cNvSpPr/>
          <p:nvPr/>
        </p:nvSpPr>
        <p:spPr>
          <a:xfrm>
            <a:off x="2927616" y="3051555"/>
            <a:ext cx="225900" cy="234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64"/>
          <p:cNvSpPr txBox="1"/>
          <p:nvPr/>
        </p:nvSpPr>
        <p:spPr>
          <a:xfrm>
            <a:off x="6854475" y="1905150"/>
            <a:ext cx="50739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Índices de vegetação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Alta correlação</a:t>
            </a:r>
            <a:endParaRPr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: Alguns valores</a:t>
            </a:r>
            <a:endParaRPr sz="22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Específica e Temperatura do ponto de orvalho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Correlação quase perfeita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Umidade relativa e temperatura máxima e variação diurna</a:t>
            </a:r>
            <a:r>
              <a:rPr lang="en-US" sz="2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Correlação negativa forte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64"/>
          <p:cNvSpPr/>
          <p:nvPr/>
        </p:nvSpPr>
        <p:spPr>
          <a:xfrm>
            <a:off x="2486941" y="2877120"/>
            <a:ext cx="4461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64"/>
          <p:cNvSpPr/>
          <p:nvPr/>
        </p:nvSpPr>
        <p:spPr>
          <a:xfrm>
            <a:off x="2707277" y="4024710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4"/>
          <p:cNvSpPr/>
          <p:nvPr/>
        </p:nvSpPr>
        <p:spPr>
          <a:xfrm>
            <a:off x="3147951" y="402470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64"/>
          <p:cNvSpPr/>
          <p:nvPr/>
        </p:nvSpPr>
        <p:spPr>
          <a:xfrm>
            <a:off x="2927616" y="3822733"/>
            <a:ext cx="225900" cy="1983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4"/>
          <p:cNvSpPr/>
          <p:nvPr/>
        </p:nvSpPr>
        <p:spPr>
          <a:xfrm>
            <a:off x="3340748" y="3822733"/>
            <a:ext cx="639000" cy="22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64"/>
          <p:cNvSpPr/>
          <p:nvPr/>
        </p:nvSpPr>
        <p:spPr>
          <a:xfrm>
            <a:off x="4607685" y="460309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64"/>
          <p:cNvSpPr/>
          <p:nvPr/>
        </p:nvSpPr>
        <p:spPr>
          <a:xfrm>
            <a:off x="5011638" y="4979504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64"/>
          <p:cNvSpPr/>
          <p:nvPr/>
        </p:nvSpPr>
        <p:spPr>
          <a:xfrm>
            <a:off x="3753877" y="4033889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64"/>
          <p:cNvSpPr/>
          <p:nvPr/>
        </p:nvSpPr>
        <p:spPr>
          <a:xfrm>
            <a:off x="3120407" y="3455503"/>
            <a:ext cx="225900" cy="2166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893" name="Google Shape;893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895" name="Google Shape;895;p6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896" name="Google Shape;8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5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line chart&#10;&#10;Description automatically generated" id="902" name="Google Shape;902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934" y="4257151"/>
            <a:ext cx="6760500" cy="20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número de casos</a:t>
            </a:r>
            <a:endParaRPr sz="3000"/>
          </a:p>
        </p:txBody>
      </p:sp>
      <p:sp>
        <p:nvSpPr>
          <p:cNvPr id="904" name="Google Shape;904;p6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art, histogram&#10;&#10;Description automatically generated" id="905" name="Google Shape;90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7998" y="1723495"/>
            <a:ext cx="6766560" cy="209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6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Casos de dengue em </a:t>
            </a:r>
            <a:r>
              <a:rPr b="1" lang="en-US" sz="22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San Juan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lang="en-US" sz="2200">
                <a:solidFill>
                  <a:srgbClr val="E37507"/>
                </a:solidFill>
                <a:latin typeface="Calibri"/>
                <a:ea typeface="Calibri"/>
                <a:cs typeface="Calibri"/>
                <a:sym typeface="Calibri"/>
              </a:rPr>
              <a:t>Iquitos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 cada semana e agregados por ano</a:t>
            </a:r>
            <a:endParaRPr sz="2200"/>
          </a:p>
        </p:txBody>
      </p:sp>
      <p:sp>
        <p:nvSpPr>
          <p:cNvPr id="907" name="Google Shape;907;p66"/>
          <p:cNvSpPr/>
          <p:nvPr/>
        </p:nvSpPr>
        <p:spPr>
          <a:xfrm>
            <a:off x="5715000" y="22010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6"/>
          <p:cNvSpPr/>
          <p:nvPr/>
        </p:nvSpPr>
        <p:spPr>
          <a:xfrm>
            <a:off x="7785425" y="29507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6"/>
          <p:cNvSpPr/>
          <p:nvPr/>
        </p:nvSpPr>
        <p:spPr>
          <a:xfrm>
            <a:off x="83831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6"/>
          <p:cNvSpPr/>
          <p:nvPr/>
        </p:nvSpPr>
        <p:spPr>
          <a:xfrm>
            <a:off x="3778225" y="285012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6"/>
          <p:cNvSpPr/>
          <p:nvPr/>
        </p:nvSpPr>
        <p:spPr>
          <a:xfrm>
            <a:off x="4615750" y="1858575"/>
            <a:ext cx="432000" cy="4320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Boxplot</a:t>
            </a:r>
            <a:endParaRPr sz="3000"/>
          </a:p>
        </p:txBody>
      </p:sp>
      <p:sp>
        <p:nvSpPr>
          <p:cNvPr id="917" name="Google Shape;917;p6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8" name="Google Shape;9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8" y="1407883"/>
            <a:ext cx="8132281" cy="460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496" name="Google Shape;49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729" y="1060193"/>
            <a:ext cx="996979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498" name="Google Shape;498;p3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32"/>
          <p:cNvSpPr txBox="1"/>
          <p:nvPr/>
        </p:nvSpPr>
        <p:spPr>
          <a:xfrm>
            <a:off x="5009001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00" name="Google Shape;500;p32"/>
          <p:cNvCxnSpPr/>
          <p:nvPr/>
        </p:nvCxnSpPr>
        <p:spPr>
          <a:xfrm flipH="1">
            <a:off x="4557769" y="1385831"/>
            <a:ext cx="1" cy="52372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01" name="Google Shape;501;p32"/>
          <p:cNvCxnSpPr/>
          <p:nvPr/>
        </p:nvCxnSpPr>
        <p:spPr>
          <a:xfrm rot="10800000">
            <a:off x="4566527" y="1385828"/>
            <a:ext cx="461146" cy="3"/>
          </a:xfrm>
          <a:prstGeom prst="straightConnector1">
            <a:avLst/>
          </a:prstGeom>
          <a:noFill/>
          <a:ln cap="flat" cmpd="sng" w="19050">
            <a:solidFill>
              <a:srgbClr val="7030A0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id="502" name="Google Shape;502;p32"/>
          <p:cNvPicPr preferRelativeResize="0"/>
          <p:nvPr/>
        </p:nvPicPr>
        <p:blipFill rotWithShape="1">
          <a:blip r:embed="rId4">
            <a:alphaModFix/>
          </a:blip>
          <a:srcRect b="6567" l="494" r="51" t="11879"/>
          <a:stretch/>
        </p:blipFill>
        <p:spPr>
          <a:xfrm>
            <a:off x="5009001" y="3503364"/>
            <a:ext cx="5405444" cy="2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2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26" name="Google Shape;926;p6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7" name="Google Shape;9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50" y="1423500"/>
            <a:ext cx="8107798" cy="45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estatísticas dos casos - Histograma</a:t>
            </a:r>
            <a:endParaRPr sz="3000"/>
          </a:p>
        </p:txBody>
      </p:sp>
      <p:sp>
        <p:nvSpPr>
          <p:cNvPr id="934" name="Google Shape;934;p6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5" name="Google Shape;93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1992" y="2050879"/>
            <a:ext cx="2080690" cy="33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9"/>
          <p:cNvSpPr/>
          <p:nvPr/>
        </p:nvSpPr>
        <p:spPr>
          <a:xfrm>
            <a:off x="9123400" y="2729350"/>
            <a:ext cx="2317800" cy="67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sazonalidade</a:t>
            </a:r>
            <a:endParaRPr sz="3000"/>
          </a:p>
        </p:txBody>
      </p:sp>
      <p:sp>
        <p:nvSpPr>
          <p:cNvPr id="942" name="Google Shape;942;p7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3" name="Google Shape;943;p70"/>
          <p:cNvSpPr txBox="1"/>
          <p:nvPr/>
        </p:nvSpPr>
        <p:spPr>
          <a:xfrm>
            <a:off x="3096228" y="1295559"/>
            <a:ext cx="5483998" cy="354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0"/>
          <p:cNvSpPr txBox="1"/>
          <p:nvPr/>
        </p:nvSpPr>
        <p:spPr>
          <a:xfrm>
            <a:off x="431985" y="1052200"/>
            <a:ext cx="95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Períodos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mais ou menos definidos dentro do ano</a:t>
            </a:r>
            <a:endParaRPr sz="2200"/>
          </a:p>
        </p:txBody>
      </p:sp>
      <p:pic>
        <p:nvPicPr>
          <p:cNvPr descr="Chart&#10;&#10;Description automatically generated" id="945" name="Google Shape;94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349000"/>
            <a:ext cx="5486401" cy="3083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946" name="Google Shape;9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353503"/>
            <a:ext cx="5486401" cy="307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52" name="Google Shape;952;p71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53" name="Google Shape;953;p7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4" name="Google Shape;954;p71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55" name="Google Shape;955;p71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56" name="Google Shape;95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57" name="Google Shape;957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63" name="Google Shape;963;p72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64" name="Google Shape;964;p7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5" name="Google Shape;965;p72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66" name="Google Shape;966;p72"/>
          <p:cNvSpPr txBox="1"/>
          <p:nvPr/>
        </p:nvSpPr>
        <p:spPr>
          <a:xfrm>
            <a:off x="1199473" y="4825375"/>
            <a:ext cx="987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67" name="Google Shape;96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68" name="Google Shape;96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9" name="Google Shape;969;p72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72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72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2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2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2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2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Rótulos: correlação com atributos </a:t>
            </a:r>
            <a:endParaRPr sz="3000"/>
          </a:p>
        </p:txBody>
      </p:sp>
      <p:sp>
        <p:nvSpPr>
          <p:cNvPr id="981" name="Google Shape;981;p73"/>
          <p:cNvSpPr txBox="1"/>
          <p:nvPr>
            <p:ph idx="1" type="body"/>
          </p:nvPr>
        </p:nvSpPr>
        <p:spPr>
          <a:xfrm>
            <a:off x="432000" y="10758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San Juan</a:t>
            </a:r>
            <a:endParaRPr/>
          </a:p>
        </p:txBody>
      </p:sp>
      <p:sp>
        <p:nvSpPr>
          <p:cNvPr id="982" name="Google Shape;982;p7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3" name="Google Shape;983;p73"/>
          <p:cNvSpPr txBox="1"/>
          <p:nvPr>
            <p:ph idx="4" type="body"/>
          </p:nvPr>
        </p:nvSpPr>
        <p:spPr>
          <a:xfrm>
            <a:off x="6288002" y="1075585"/>
            <a:ext cx="5484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Iquitos</a:t>
            </a:r>
            <a:endParaRPr/>
          </a:p>
        </p:txBody>
      </p:sp>
      <p:sp>
        <p:nvSpPr>
          <p:cNvPr id="984" name="Google Shape;984;p73"/>
          <p:cNvSpPr txBox="1"/>
          <p:nvPr/>
        </p:nvSpPr>
        <p:spPr>
          <a:xfrm>
            <a:off x="1199473" y="4825375"/>
            <a:ext cx="98754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Nenhuma correlação forte individualmente</a:t>
            </a:r>
            <a:endParaRPr sz="2200"/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Pouca correlação com </a:t>
            </a:r>
            <a:r>
              <a:rPr b="1" lang="en-US" sz="2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Vegetação</a:t>
            </a:r>
            <a:endParaRPr b="1" sz="2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Maiores correlações com </a:t>
            </a:r>
            <a:r>
              <a:rPr b="1" lang="en-US" sz="22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Umidade 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lang="en-US" sz="22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Temperaturas</a:t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985" name="Google Shape;98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822" y="1644442"/>
            <a:ext cx="5486400" cy="3030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986" name="Google Shape;98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1195" y="1648691"/>
            <a:ext cx="5486401" cy="303963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3"/>
          <p:cNvSpPr/>
          <p:nvPr/>
        </p:nvSpPr>
        <p:spPr>
          <a:xfrm>
            <a:off x="324982" y="4367749"/>
            <a:ext cx="5516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8" name="Google Shape;988;p73"/>
          <p:cNvCxnSpPr/>
          <p:nvPr/>
        </p:nvCxnSpPr>
        <p:spPr>
          <a:xfrm>
            <a:off x="6121858" y="44204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73"/>
          <p:cNvSpPr/>
          <p:nvPr/>
        </p:nvSpPr>
        <p:spPr>
          <a:xfrm>
            <a:off x="324982" y="3233419"/>
            <a:ext cx="5516400" cy="11343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3"/>
          <p:cNvSpPr/>
          <p:nvPr/>
        </p:nvSpPr>
        <p:spPr>
          <a:xfrm>
            <a:off x="6339650" y="4367750"/>
            <a:ext cx="5534400" cy="1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3"/>
          <p:cNvSpPr/>
          <p:nvPr/>
        </p:nvSpPr>
        <p:spPr>
          <a:xfrm>
            <a:off x="6339650" y="3807100"/>
            <a:ext cx="5534400" cy="560700"/>
          </a:xfrm>
          <a:prstGeom prst="rect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2" name="Google Shape;992;p73"/>
          <p:cNvCxnSpPr/>
          <p:nvPr/>
        </p:nvCxnSpPr>
        <p:spPr>
          <a:xfrm flipH="1" rot="10800000">
            <a:off x="315950" y="2499091"/>
            <a:ext cx="5534400" cy="132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3" name="Google Shape;993;p73"/>
          <p:cNvSpPr/>
          <p:nvPr/>
        </p:nvSpPr>
        <p:spPr>
          <a:xfrm>
            <a:off x="324982" y="2277539"/>
            <a:ext cx="5516400" cy="234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73"/>
          <p:cNvSpPr/>
          <p:nvPr/>
        </p:nvSpPr>
        <p:spPr>
          <a:xfrm>
            <a:off x="6339650" y="2388410"/>
            <a:ext cx="5516400" cy="432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73"/>
          <p:cNvSpPr/>
          <p:nvPr/>
        </p:nvSpPr>
        <p:spPr>
          <a:xfrm>
            <a:off x="324975" y="2823470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73"/>
          <p:cNvSpPr/>
          <p:nvPr/>
        </p:nvSpPr>
        <p:spPr>
          <a:xfrm>
            <a:off x="324975" y="1970407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3"/>
          <p:cNvSpPr/>
          <p:nvPr/>
        </p:nvSpPr>
        <p:spPr>
          <a:xfrm>
            <a:off x="6348650" y="2126995"/>
            <a:ext cx="5516400" cy="156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Modelo Preditivo</a:t>
            </a:r>
            <a:endParaRPr sz="3000"/>
          </a:p>
        </p:txBody>
      </p:sp>
      <p:sp>
        <p:nvSpPr>
          <p:cNvPr id="1003" name="Google Shape;1003;p74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t/>
            </a:r>
            <a:endParaRPr sz="1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004" name="Google Shape;1004;p7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5" name="Google Shape;1005;p74"/>
          <p:cNvSpPr txBox="1"/>
          <p:nvPr/>
        </p:nvSpPr>
        <p:spPr>
          <a:xfrm>
            <a:off x="4724400" y="4114800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6" name="Google Shape;100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720" y="1106820"/>
            <a:ext cx="5719312" cy="45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12" name="Google Shape;1012;p7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Autocorrelação: </a:t>
            </a:r>
            <a:r>
              <a:rPr b="0" lang="en-US" sz="2200"/>
              <a:t>verifica se os dados anteriores interferem nos valores dos dados futuros. 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Autocorrelação parcial: </a:t>
            </a:r>
            <a:r>
              <a:rPr b="0" lang="en-US" sz="2200"/>
              <a:t>retira o efeito do LAG 0 desse cálculo (efeito da função sobre ela mesma)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Autoregressivo: </a:t>
            </a:r>
            <a:r>
              <a:rPr b="0" i="1" lang="en-US" sz="2200"/>
              <a:t>Autocorrelação </a:t>
            </a:r>
            <a:r>
              <a:rPr b="0" lang="en-US" sz="2200"/>
              <a:t>com decaimento suave e A</a:t>
            </a:r>
            <a:r>
              <a:rPr b="0" i="1" lang="en-US" sz="2200"/>
              <a:t>utocorrelação Parcial </a:t>
            </a:r>
            <a:r>
              <a:rPr b="0" lang="en-US" sz="2200"/>
              <a:t>com redução abrupta</a:t>
            </a:r>
            <a:endParaRPr i="1" sz="2200"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2253240"/>
            <a:ext cx="5472000" cy="32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5" name="Google Shape;101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0000" y="2298783"/>
            <a:ext cx="5472000" cy="3173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21" name="Google Shape;1021;p76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22" name="Google Shape;1022;p7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3" name="Google Shape;1023;p76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29" name="Google Shape;1029;p77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30" name="Google Shape;1030;p7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1" name="Google Shape;1031;p77"/>
          <p:cNvPicPr preferRelativeResize="0"/>
          <p:nvPr/>
        </p:nvPicPr>
        <p:blipFill rotWithShape="1">
          <a:blip r:embed="rId3">
            <a:alphaModFix/>
          </a:blip>
          <a:srcRect b="0" l="2474" r="13080" t="0"/>
          <a:stretch/>
        </p:blipFill>
        <p:spPr>
          <a:xfrm>
            <a:off x="497900" y="2405600"/>
            <a:ext cx="11196201" cy="2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7"/>
          <p:cNvSpPr/>
          <p:nvPr/>
        </p:nvSpPr>
        <p:spPr>
          <a:xfrm>
            <a:off x="497950" y="2446625"/>
            <a:ext cx="11196300" cy="1448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508" name="Google Shape;50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4" y="1060193"/>
            <a:ext cx="9976163" cy="541445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Localizando o problema</a:t>
            </a:r>
            <a:endParaRPr sz="3000"/>
          </a:p>
        </p:txBody>
      </p:sp>
      <p:sp>
        <p:nvSpPr>
          <p:cNvPr id="510" name="Google Shape;510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33"/>
          <p:cNvSpPr txBox="1"/>
          <p:nvPr/>
        </p:nvSpPr>
        <p:spPr>
          <a:xfrm>
            <a:off x="5018182" y="1296533"/>
            <a:ext cx="5407809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San Juan (Porto Rico)</a:t>
            </a:r>
            <a:endParaRPr b="0" i="0" sz="2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Capital, maior e mais populoso município de Porto Rico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199,25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urbana: 120,15 km²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(2010): 442.447 hab.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446181" y="4271087"/>
            <a:ext cx="4241858" cy="2203985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432000" spcFirstLastPara="1" rIns="4320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Iquitos (Peru)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Capital da Amazônia Peruana</a:t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Área total: 369 km²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População total (2015): 465.817 hab.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cxnSp>
        <p:nvCxnSpPr>
          <p:cNvPr id="513" name="Google Shape;513;p33"/>
          <p:cNvCxnSpPr/>
          <p:nvPr/>
        </p:nvCxnSpPr>
        <p:spPr>
          <a:xfrm>
            <a:off x="1032372" y="3818722"/>
            <a:ext cx="28093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33"/>
          <p:cNvCxnSpPr/>
          <p:nvPr/>
        </p:nvCxnSpPr>
        <p:spPr>
          <a:xfrm rot="10800000">
            <a:off x="1032371" y="3818720"/>
            <a:ext cx="0" cy="449858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dash"/>
            <a:miter lim="800000"/>
            <a:headEnd len="med" w="med" type="triangle"/>
            <a:tailEnd len="sm" w="sm" type="none"/>
          </a:ln>
        </p:spPr>
      </p:cxnSp>
      <p:pic>
        <p:nvPicPr>
          <p:cNvPr descr="A picture containing sky, outdoor, resort&#10;&#10;Description automatically generated" id="515" name="Google Shape;515;p33"/>
          <p:cNvPicPr preferRelativeResize="0"/>
          <p:nvPr/>
        </p:nvPicPr>
        <p:blipFill rotWithShape="1">
          <a:blip r:embed="rId4">
            <a:alphaModFix/>
          </a:blip>
          <a:srcRect b="8218" l="0" r="-224" t="9663"/>
          <a:stretch/>
        </p:blipFill>
        <p:spPr>
          <a:xfrm>
            <a:off x="4681714" y="4271087"/>
            <a:ext cx="4405757" cy="22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38" name="Google Shape;1038;p7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9" name="Google Shape;1039;p78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40" name="Google Shape;104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46" name="Google Shape;1046;p7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7" name="Google Shape;1047;p79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Avaliação do Modelo</a:t>
            </a:r>
            <a:r>
              <a:rPr lang="en-US" sz="2200"/>
              <a:t>: </a:t>
            </a:r>
            <a:r>
              <a:rPr b="0" lang="en-US" sz="2200"/>
              <a:t>Mean Absolute Error* 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0" lang="en-US" sz="2200">
                <a:solidFill>
                  <a:srgbClr val="7F7F7F"/>
                </a:solidFill>
              </a:rPr>
              <a:t>*Parâmetro indicado pela competição</a:t>
            </a:r>
            <a:endParaRPr b="0" sz="22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48" name="Google Shape;10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075" y="1895625"/>
            <a:ext cx="5885851" cy="26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12" y="4694000"/>
            <a:ext cx="7138975" cy="12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Baseline - Série Temporal</a:t>
            </a:r>
            <a:endParaRPr sz="3000"/>
          </a:p>
        </p:txBody>
      </p:sp>
      <p:sp>
        <p:nvSpPr>
          <p:cNvPr id="1055" name="Google Shape;1055;p8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6" name="Google Shape;10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9724" y="3095623"/>
            <a:ext cx="22002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0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Modelo </a:t>
            </a:r>
            <a:r>
              <a:rPr b="1" i="1" lang="en-US" sz="2200"/>
              <a:t>Baseline</a:t>
            </a:r>
            <a:r>
              <a:rPr lang="en-US" sz="2200"/>
              <a:t>: </a:t>
            </a:r>
            <a:r>
              <a:rPr b="0" lang="en-US" sz="2200"/>
              <a:t>AutoReg da biblioteca Statsmodels.tsa.ar_model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pic>
        <p:nvPicPr>
          <p:cNvPr id="1058" name="Google Shape;1058;p80"/>
          <p:cNvPicPr preferRelativeResize="0"/>
          <p:nvPr/>
        </p:nvPicPr>
        <p:blipFill rotWithShape="1">
          <a:blip r:embed="rId4">
            <a:alphaModFix/>
          </a:blip>
          <a:srcRect b="0" l="0" r="0" t="8408"/>
          <a:stretch/>
        </p:blipFill>
        <p:spPr>
          <a:xfrm>
            <a:off x="432000" y="1569625"/>
            <a:ext cx="8175049" cy="45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0"/>
          <p:cNvSpPr txBox="1"/>
          <p:nvPr/>
        </p:nvSpPr>
        <p:spPr>
          <a:xfrm>
            <a:off x="9079625" y="2806225"/>
            <a:ext cx="22002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65" name="Google Shape;1065;p81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Generalização da </a:t>
            </a:r>
            <a:r>
              <a:rPr b="0" i="1" lang="en-US" sz="2200"/>
              <a:t>Regressão de Poisson</a:t>
            </a:r>
            <a:r>
              <a:rPr b="0" lang="en-US" sz="2200"/>
              <a:t> (média≠variância)</a:t>
            </a:r>
            <a:endParaRPr b="0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Variável dependente contável, com </a:t>
            </a:r>
            <a:r>
              <a:rPr b="1" lang="en-US" sz="2200"/>
              <a:t>Distribuição Binomial Negativa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Y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i="1" lang="en-US" sz="2100">
                <a:latin typeface="Cambria Math"/>
                <a:ea typeface="Cambria Math"/>
                <a:cs typeface="Cambria Math"/>
                <a:sym typeface="Cambria Math"/>
              </a:rPr>
              <a:t>~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 NB(</a:t>
            </a:r>
            <a:r>
              <a:rPr b="1" i="1" lang="en-US" sz="2800">
                <a:latin typeface="Cambria Math"/>
                <a:ea typeface="Cambria Math"/>
                <a:cs typeface="Cambria Math"/>
                <a:sym typeface="Cambria Math"/>
              </a:rPr>
              <a:t>𝜇, 𝛼)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 Math"/>
              <a:buChar char="●"/>
            </a:pPr>
            <a:r>
              <a:rPr b="1" i="1" lang="en-US" sz="2200">
                <a:latin typeface="Cambria Math"/>
                <a:ea typeface="Cambria Math"/>
                <a:cs typeface="Cambria Math"/>
                <a:sym typeface="Cambria Math"/>
              </a:rPr>
              <a:t>E[Y | x] = 𝜇</a:t>
            </a:r>
            <a:endParaRPr b="1" i="1" sz="22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 sz="2200">
                <a:latin typeface="Arial"/>
                <a:ea typeface="Arial"/>
                <a:cs typeface="Arial"/>
                <a:sym typeface="Arial"/>
              </a:rPr>
              <a:t>𝛼</a:t>
            </a:r>
            <a:r>
              <a:rPr b="0" lang="en-US" sz="2200"/>
              <a:t>: Parâmetro auxiliar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Pode ser buscado</a:t>
            </a:r>
            <a:endParaRPr b="0" sz="2200"/>
          </a:p>
          <a:p>
            <a:pPr indent="-3683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lang="en-US" sz="2200"/>
              <a:t>ou calculado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i="1" sz="2200"/>
          </a:p>
        </p:txBody>
      </p:sp>
      <p:sp>
        <p:nvSpPr>
          <p:cNvPr id="1066" name="Google Shape;1066;p8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72" name="Google Shape;1072;p82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073" name="Google Shape;1073;p8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4" name="Google Shape;10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3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080" name="Google Shape;1080;p8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81" name="Google Shape;1081;p8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2" name="Google Shape;10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3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089" name="Google Shape;1089;p8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0" name="Google Shape;10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84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84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84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5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  <p:sp>
        <p:nvSpPr>
          <p:cNvPr id="1099" name="Google Shape;1099;p8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00" name="Google Shape;1100;p8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85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85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5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10" name="Google Shape;1110;p8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1" name="Google Shape;111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50" y="1580725"/>
            <a:ext cx="7343775" cy="5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6"/>
          <p:cNvSpPr/>
          <p:nvPr/>
        </p:nvSpPr>
        <p:spPr>
          <a:xfrm>
            <a:off x="2234950" y="3076700"/>
            <a:ext cx="7018800" cy="4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86"/>
          <p:cNvSpPr/>
          <p:nvPr/>
        </p:nvSpPr>
        <p:spPr>
          <a:xfrm>
            <a:off x="2234950" y="427425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86"/>
          <p:cNvSpPr/>
          <p:nvPr/>
        </p:nvSpPr>
        <p:spPr>
          <a:xfrm>
            <a:off x="2234950" y="5729800"/>
            <a:ext cx="7018800" cy="857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86"/>
          <p:cNvSpPr/>
          <p:nvPr/>
        </p:nvSpPr>
        <p:spPr>
          <a:xfrm>
            <a:off x="2234950" y="1580725"/>
            <a:ext cx="7018800" cy="25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6"/>
          <p:cNvSpPr txBox="1"/>
          <p:nvPr>
            <p:ph idx="1" type="body"/>
          </p:nvPr>
        </p:nvSpPr>
        <p:spPr>
          <a:xfrm>
            <a:off x="432000" y="1137623"/>
            <a:ext cx="111510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1: Varredura pelo melhor valor de 𝛼</a:t>
            </a:r>
            <a:endParaRPr i="1" sz="2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7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122" name="Google Shape;1122;p8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23" name="Google Shape;1123;p8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4" name="Google Shape;11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38" y="1586925"/>
            <a:ext cx="6422325" cy="47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6650" y="2731875"/>
            <a:ext cx="1649250" cy="24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87"/>
          <p:cNvSpPr txBox="1"/>
          <p:nvPr/>
        </p:nvSpPr>
        <p:spPr>
          <a:xfrm>
            <a:off x="2168913" y="6274475"/>
            <a:ext cx="54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Imagem </a:t>
            </a:r>
            <a:r>
              <a:rPr i="1" lang="en-US" sz="100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Sachin Date</a:t>
            </a:r>
            <a:endParaRPr i="1"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Origem dos dados</a:t>
            </a:r>
            <a:endParaRPr sz="3000"/>
          </a:p>
        </p:txBody>
      </p:sp>
      <p:sp>
        <p:nvSpPr>
          <p:cNvPr id="522" name="Google Shape;522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523" name="Google Shape;523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731" y="1203819"/>
            <a:ext cx="5857647" cy="601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524" name="Google Shape;5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05" y="2032612"/>
            <a:ext cx="2346844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4"/>
          <p:cNvSpPr txBox="1"/>
          <p:nvPr/>
        </p:nvSpPr>
        <p:spPr>
          <a:xfrm>
            <a:off x="326834" y="6211674"/>
            <a:ext cx="25687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Historical Climate Network</a:t>
            </a:r>
            <a:endParaRPr b="0" i="0" sz="11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(GHCN-Daily)</a:t>
            </a:r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&#10;&#10;Description automatically generated" id="526" name="Google Shape;52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7460" y="2033071"/>
            <a:ext cx="2743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4"/>
          <p:cNvSpPr txBox="1"/>
          <p:nvPr/>
        </p:nvSpPr>
        <p:spPr>
          <a:xfrm>
            <a:off x="3049491" y="4123635"/>
            <a:ext cx="3551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Centers for Environmental Prediction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(NCEP)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Forecast System Reanalysis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(CFSR)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57116" y="4767206"/>
            <a:ext cx="2743890" cy="138147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4"/>
          <p:cNvSpPr txBox="1"/>
          <p:nvPr/>
        </p:nvSpPr>
        <p:spPr>
          <a:xfrm>
            <a:off x="3449427" y="6203643"/>
            <a:ext cx="27431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Data Record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(CDR)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Normalized Differential Vegetation Index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(NDVI)</a:t>
            </a:r>
            <a:endParaRPr b="1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p&#10;&#10;Description automatically generated" id="530" name="Google Shape;53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0387" y="2690721"/>
            <a:ext cx="4845585" cy="243166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7301314" y="5184363"/>
            <a:ext cx="446917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PERSIANN</a:t>
            </a:r>
            <a:endParaRPr b="1" i="0" sz="1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 Estimation from Remotely Sensed Information using Artificial Neural Networks</a:t>
            </a:r>
            <a:endParaRPr b="0" i="1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4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32" name="Google Shape;1132;p8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3" name="Google Shape;11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88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35" name="Google Shape;113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41" name="Google Shape;1141;p8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2" name="Google Shape;11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4" name="Google Shape;1144;p89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45" name="Google Shape;114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6" name="Google Shape;1146;p89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9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52" name="Google Shape;1152;p9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3" name="Google Shape;11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90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1155" name="Google Shape;115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7" name="Google Shape;1157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8" name="Google Shape;1158;p90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9" name="Google Shape;1159;p90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65" name="Google Shape;1165;p9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6" name="Google Shape;11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904748"/>
            <a:ext cx="732472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338" y="1951975"/>
            <a:ext cx="6372225" cy="9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68" name="Google Shape;1168;p91"/>
          <p:cNvCxnSpPr/>
          <p:nvPr/>
        </p:nvCxnSpPr>
        <p:spPr>
          <a:xfrm flipH="1" rot="10800000">
            <a:off x="3346800" y="1979825"/>
            <a:ext cx="2286300" cy="173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9" name="Google Shape;116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338" y="3055448"/>
            <a:ext cx="6343650" cy="41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0" name="Google Shape;117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338" y="3558388"/>
            <a:ext cx="6372225" cy="164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91"/>
          <p:cNvSpPr txBox="1"/>
          <p:nvPr>
            <p:ph idx="1" type="body"/>
          </p:nvPr>
        </p:nvSpPr>
        <p:spPr>
          <a:xfrm>
            <a:off x="432000" y="1137623"/>
            <a:ext cx="11151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Modelo 2: Cálculo prévio de 𝛼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cxnSp>
        <p:nvCxnSpPr>
          <p:cNvPr id="1172" name="Google Shape;1172;p91"/>
          <p:cNvCxnSpPr/>
          <p:nvPr/>
        </p:nvCxnSpPr>
        <p:spPr>
          <a:xfrm flipH="1" rot="10800000">
            <a:off x="3707925" y="3040525"/>
            <a:ext cx="1946700" cy="96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p91"/>
          <p:cNvCxnSpPr/>
          <p:nvPr/>
        </p:nvCxnSpPr>
        <p:spPr>
          <a:xfrm flipH="1" rot="10800000">
            <a:off x="3828225" y="3576725"/>
            <a:ext cx="1804800" cy="141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4" name="Google Shape;1174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6500" y="1103386"/>
            <a:ext cx="18002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80" name="Google Shape;1180;p9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1" name="Google Shape;1181;p92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 </a:t>
            </a:r>
            <a:r>
              <a:rPr b="0" lang="en-US" sz="2200"/>
              <a:t>avaliar como o modelo se comporta sem nenhuma variável independente, apenas com os valores do rótulo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87" name="Google Shape;1187;p9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93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</a:t>
            </a:r>
            <a:endParaRPr sz="3000"/>
          </a:p>
        </p:txBody>
      </p:sp>
      <p:sp>
        <p:nvSpPr>
          <p:cNvPr id="1194" name="Google Shape;1194;p9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5" name="Google Shape;1195;p94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b="1" lang="en-US" sz="2200"/>
              <a:t>Atributos do modelo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0 - Nenhum atributo</a:t>
            </a:r>
            <a:r>
              <a:rPr lang="en-US" sz="2200"/>
              <a:t>:</a:t>
            </a:r>
            <a:r>
              <a:rPr b="0" lang="en-US" sz="2200"/>
              <a:t> avaliar como o modelo se comporta sem nenhuma variável independente, apenas com os valores do rótulo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1 - Todos atributos</a:t>
            </a:r>
            <a:r>
              <a:rPr b="0" lang="en-US" sz="2200"/>
              <a:t>: avaliação considerando toda informação de entrada disponível (com execessão de </a:t>
            </a:r>
            <a:r>
              <a:rPr b="0" i="1" lang="en-US" sz="2200"/>
              <a:t>week_start_date</a:t>
            </a:r>
            <a:r>
              <a:rPr b="0" lang="en-US" sz="2200"/>
              <a:t>)</a:t>
            </a:r>
            <a:endParaRPr b="0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/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Versão 2 - Subconjunto de atributos</a:t>
            </a:r>
            <a:r>
              <a:rPr lang="en-US" sz="2200"/>
              <a:t>:</a:t>
            </a:r>
            <a:r>
              <a:rPr b="0" lang="en-US" sz="2200"/>
              <a:t> a partir da análise exploratória, utilizando os 4 atributos mais fortemente correlaciados com o total de casos: 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reanalysis_specific_humidity_g_per_kg</a:t>
            </a:r>
            <a:r>
              <a:rPr b="0" lang="en-US" sz="2200"/>
              <a:t>: Umidade específica média (𝑔/𝑘𝑔)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reanalysis_dew_point_temp_k</a:t>
            </a:r>
            <a:r>
              <a:rPr b="0" lang="en-US" sz="2200"/>
              <a:t>: Temperatura média do ponto de orvalho (𝐾)</a:t>
            </a:r>
            <a:endParaRPr b="0"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station_avg_temp_k</a:t>
            </a:r>
            <a:r>
              <a:rPr b="0" lang="en-US" sz="2200"/>
              <a:t>: Temperatura média </a:t>
            </a:r>
            <a:r>
              <a:rPr b="0" lang="en-US" sz="2200"/>
              <a:t>(𝐾)</a:t>
            </a:r>
            <a:endParaRPr b="0" sz="2200" u="sng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0" i="1" lang="en-US" sz="2200"/>
              <a:t>station_min_temp_k</a:t>
            </a:r>
            <a:r>
              <a:rPr b="0" lang="en-US" sz="2200"/>
              <a:t>: Temperatura mínima </a:t>
            </a:r>
            <a:r>
              <a:rPr b="0" lang="en-US" sz="2200"/>
              <a:t>(𝐾)</a:t>
            </a:r>
            <a:endParaRPr b="0" i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San Juan</a:t>
            </a:r>
            <a:endParaRPr sz="3000"/>
          </a:p>
        </p:txBody>
      </p:sp>
      <p:sp>
        <p:nvSpPr>
          <p:cNvPr id="1201" name="Google Shape;1201;p9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2" name="Google Shape;1202;p95"/>
          <p:cNvSpPr txBox="1"/>
          <p:nvPr>
            <p:ph idx="1" type="body"/>
          </p:nvPr>
        </p:nvSpPr>
        <p:spPr>
          <a:xfrm>
            <a:off x="432000" y="11376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</a:t>
            </a:r>
            <a:r>
              <a:rPr lang="en-US" sz="2200"/>
              <a:t>odelo 1									  </a:t>
            </a:r>
            <a:r>
              <a:rPr lang="en-US" sz="2200"/>
              <a:t>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pic>
        <p:nvPicPr>
          <p:cNvPr id="1203" name="Google Shape;120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75" y="1449975"/>
            <a:ext cx="9725052" cy="52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96"/>
          <p:cNvSpPr txBox="1"/>
          <p:nvPr>
            <p:ph idx="1" type="body"/>
          </p:nvPr>
        </p:nvSpPr>
        <p:spPr>
          <a:xfrm>
            <a:off x="432000" y="1143049"/>
            <a:ext cx="111510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    Modelo 1									  Modelo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V0</a:t>
            </a:r>
            <a:endParaRPr b="0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V2</a:t>
            </a:r>
            <a:endParaRPr sz="2200"/>
          </a:p>
        </p:txBody>
      </p:sp>
      <p:sp>
        <p:nvSpPr>
          <p:cNvPr id="1209" name="Google Shape;1209;p9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>
                <a:latin typeface="Rockwell"/>
                <a:ea typeface="Rockwell"/>
                <a:cs typeface="Rockwell"/>
                <a:sym typeface="Rockwell"/>
              </a:rPr>
              <a:t>Modelo </a:t>
            </a:r>
            <a:r>
              <a:rPr lang="en-US" sz="3000"/>
              <a:t>Binomial Negativo - Iquitos</a:t>
            </a:r>
            <a:endParaRPr sz="3000"/>
          </a:p>
        </p:txBody>
      </p:sp>
      <p:sp>
        <p:nvSpPr>
          <p:cNvPr id="1210" name="Google Shape;1210;p9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1" name="Google Shape;121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449975"/>
            <a:ext cx="9511107" cy="51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17" name="Google Shape;1217;p9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8" name="Google Shape;12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537" name="Google Shape;537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39" name="Google Shape;539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35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75" y="1003350"/>
            <a:ext cx="6003050" cy="4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9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25" name="Google Shape;1225;p9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6" name="Google Shape;1226;p98"/>
          <p:cNvSpPr/>
          <p:nvPr/>
        </p:nvSpPr>
        <p:spPr>
          <a:xfrm>
            <a:off x="3100500" y="3476525"/>
            <a:ext cx="6003000" cy="229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8"/>
          <p:cNvSpPr/>
          <p:nvPr/>
        </p:nvSpPr>
        <p:spPr>
          <a:xfrm>
            <a:off x="3100500" y="1580275"/>
            <a:ext cx="6003000" cy="555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99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34" name="Google Shape;1234;p99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</a:t>
            </a:r>
            <a:r>
              <a:rPr lang="en-US" sz="2200"/>
              <a:t>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35" name="Google Shape;1235;p9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36" name="Google Shape;1236;p9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7" name="Google Shape;123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99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50" y="5086988"/>
            <a:ext cx="4572000" cy="14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0"/>
          <p:cNvSpPr txBox="1"/>
          <p:nvPr>
            <p:ph idx="1" type="body"/>
          </p:nvPr>
        </p:nvSpPr>
        <p:spPr>
          <a:xfrm>
            <a:off x="432000" y="115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Baseline</a:t>
            </a:r>
            <a:endParaRPr sz="2200"/>
          </a:p>
        </p:txBody>
      </p:sp>
      <p:sp>
        <p:nvSpPr>
          <p:cNvPr id="1248" name="Google Shape;1248;p100"/>
          <p:cNvSpPr txBox="1"/>
          <p:nvPr>
            <p:ph idx="1" type="body"/>
          </p:nvPr>
        </p:nvSpPr>
        <p:spPr>
          <a:xfrm>
            <a:off x="432000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nb_search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49" name="Google Shape;1249;p10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Avaliação dos modelos e Submissão</a:t>
            </a:r>
            <a:endParaRPr sz="3000"/>
          </a:p>
        </p:txBody>
      </p:sp>
      <p:sp>
        <p:nvSpPr>
          <p:cNvPr id="1250" name="Google Shape;1250;p10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1" name="Google Shape;125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1538925"/>
            <a:ext cx="4572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3320601"/>
            <a:ext cx="4572000" cy="130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579" y="3256926"/>
            <a:ext cx="4572000" cy="143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863" y="5141075"/>
            <a:ext cx="45720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00"/>
          <p:cNvSpPr txBox="1"/>
          <p:nvPr>
            <p:ph idx="1" type="body"/>
          </p:nvPr>
        </p:nvSpPr>
        <p:spPr>
          <a:xfrm>
            <a:off x="6044388" y="2954500"/>
            <a:ext cx="50421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1</a:t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nb_calculate 2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256" name="Google Shape;1256;p100"/>
          <p:cNvSpPr/>
          <p:nvPr/>
        </p:nvSpPr>
        <p:spPr>
          <a:xfrm>
            <a:off x="152400" y="4756950"/>
            <a:ext cx="5635800" cy="1880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1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</p:txBody>
      </p:sp>
      <p:sp>
        <p:nvSpPr>
          <p:cNvPr id="1262" name="Google Shape;1262;p10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63" name="Google Shape;1263;p10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4" name="Google Shape;126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1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02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</p:txBody>
      </p:sp>
      <p:sp>
        <p:nvSpPr>
          <p:cNvPr id="1271" name="Google Shape;1271;p10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72" name="Google Shape;1272;p10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3" name="Google Shape;127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02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3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</p:txBody>
      </p:sp>
      <p:sp>
        <p:nvSpPr>
          <p:cNvPr id="1280" name="Google Shape;1280;p10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81" name="Google Shape;1281;p10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2" name="Google Shape;128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3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04"/>
          <p:cNvSpPr txBox="1"/>
          <p:nvPr>
            <p:ph idx="1" type="body"/>
          </p:nvPr>
        </p:nvSpPr>
        <p:spPr>
          <a:xfrm>
            <a:off x="801025" y="1035100"/>
            <a:ext cx="7225500" cy="5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 Binomial Negativo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Diferença pouco significativa do </a:t>
            </a:r>
            <a:r>
              <a:rPr b="1" lang="en-US" sz="2200"/>
              <a:t>MAE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Tempo de execução</a:t>
            </a:r>
            <a:r>
              <a:rPr lang="en-US" sz="2200"/>
              <a:t> cerca de 7 vezes de diferença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Menos atributos</a:t>
            </a:r>
            <a:r>
              <a:rPr lang="en-US" sz="2200"/>
              <a:t>, melhor </a:t>
            </a:r>
            <a:r>
              <a:rPr i="1" lang="en-US" sz="2200"/>
              <a:t>MAE</a:t>
            </a:r>
            <a:r>
              <a:rPr lang="en-US" sz="2200"/>
              <a:t> de submissão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Importância da </a:t>
            </a:r>
            <a:r>
              <a:rPr b="1" lang="en-US" sz="2200"/>
              <a:t>Análise Exploratória</a:t>
            </a:r>
            <a:r>
              <a:rPr lang="en-US" sz="2200"/>
              <a:t> e Seleção de atributos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 Baseline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Bastante </a:t>
            </a:r>
            <a:r>
              <a:rPr b="1" lang="en-US" sz="2200"/>
              <a:t>eficiente</a:t>
            </a:r>
            <a:r>
              <a:rPr lang="en-US" sz="2200"/>
              <a:t>, difícil de ser superado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Sazonalidade</a:t>
            </a:r>
            <a:r>
              <a:rPr lang="en-US" sz="2200"/>
              <a:t> dos casos é central</a:t>
            </a:r>
            <a:endParaRPr sz="2200"/>
          </a:p>
          <a:p>
            <a:pPr indent="0" lvl="0" marL="0" rtl="0" algn="just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Oportunidades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</a:t>
            </a:r>
            <a:r>
              <a:rPr b="0" lang="en-US" sz="2200"/>
              <a:t>iferentes combinações de </a:t>
            </a:r>
            <a:r>
              <a:rPr b="1" lang="en-US" sz="2200"/>
              <a:t>atributos</a:t>
            </a:r>
            <a:endParaRPr b="1"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Modelos</a:t>
            </a:r>
            <a:r>
              <a:rPr lang="en-US" sz="2200"/>
              <a:t> mais complexos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Combinação</a:t>
            </a:r>
            <a:r>
              <a:rPr lang="en-US" sz="2200"/>
              <a:t> de modelos</a:t>
            </a:r>
            <a:endParaRPr sz="2200"/>
          </a:p>
        </p:txBody>
      </p:sp>
      <p:sp>
        <p:nvSpPr>
          <p:cNvPr id="1289" name="Google Shape;1289;p10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Conclusão</a:t>
            </a:r>
            <a:endParaRPr sz="3000"/>
          </a:p>
        </p:txBody>
      </p:sp>
      <p:sp>
        <p:nvSpPr>
          <p:cNvPr id="1290" name="Google Shape;1290;p10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1" name="Google Shape;1291;p104"/>
          <p:cNvPicPr preferRelativeResize="0"/>
          <p:nvPr/>
        </p:nvPicPr>
        <p:blipFill rotWithShape="1">
          <a:blip r:embed="rId3">
            <a:alphaModFix/>
          </a:blip>
          <a:srcRect b="0" l="32764" r="0" t="0"/>
          <a:stretch/>
        </p:blipFill>
        <p:spPr>
          <a:xfrm>
            <a:off x="7549875" y="5416088"/>
            <a:ext cx="2581576" cy="78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465" y="524252"/>
            <a:ext cx="2144375" cy="21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4"/>
          <p:cNvSpPr/>
          <p:nvPr/>
        </p:nvSpPr>
        <p:spPr>
          <a:xfrm>
            <a:off x="7768463" y="1403650"/>
            <a:ext cx="2144400" cy="591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0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  <p:sp>
        <p:nvSpPr>
          <p:cNvPr id="1299" name="Google Shape;1299;p10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0" name="Google Shape;1300;p105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DrivenData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Índice de Vegetação por Diferença Normalizada (NDVI)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NOAA CDR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NOAA GHCN-Daily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NOAA NCEP Climate Forecast System Reanalysis  </a:t>
            </a:r>
            <a:r>
              <a:rPr b="0" lang="en-US" sz="2200" u="sng">
                <a:solidFill>
                  <a:schemeClr val="hlink"/>
                </a:solidFill>
                <a:hlinkClick r:id="rId8"/>
              </a:rPr>
              <a:t> 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PERSIANN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Umidade Relativa do Ar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Umidade Especifica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AutoReg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3"/>
              </a:rPr>
              <a:t>Fitting Models using R-style Formulas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4"/>
              </a:rPr>
              <a:t>GLM</a:t>
            </a:r>
            <a:r>
              <a:rPr b="0" lang="en-US" sz="2200"/>
              <a:t> </a:t>
            </a:r>
            <a:endParaRPr b="0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5"/>
              </a:rPr>
              <a:t>Interpolate (Pandas)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6"/>
              </a:rPr>
              <a:t>Negative Binomial</a:t>
            </a:r>
            <a:endParaRPr b="0" sz="2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6" name="Google Shape;1306;p106"/>
          <p:cNvSpPr txBox="1"/>
          <p:nvPr>
            <p:ph idx="1" type="body"/>
          </p:nvPr>
        </p:nvSpPr>
        <p:spPr>
          <a:xfrm>
            <a:off x="432000" y="1137650"/>
            <a:ext cx="10956300" cy="51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Teoria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3"/>
              </a:rPr>
              <a:t>Coeficiente de correlação de Pearson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4"/>
              </a:rPr>
              <a:t>Functional forms for the negative binomial model for count data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5"/>
              </a:rPr>
              <a:t>Mean Absolute Error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6"/>
              </a:rPr>
              <a:t>Negative binomial distribution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7"/>
              </a:rPr>
              <a:t>Negative Binomial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8"/>
              </a:rPr>
              <a:t>Negative Binomial Regression: A Step by Step Guide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9"/>
              </a:rPr>
              <a:t>Ordinary least squares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0"/>
              </a:rPr>
              <a:t>Poisson Regression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1"/>
              </a:rPr>
              <a:t>Time Series Analysis: Identifying AR and MA using ACF and PACF Plots</a:t>
            </a:r>
            <a:endParaRPr b="0" sz="2200"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 u="sng">
                <a:solidFill>
                  <a:schemeClr val="hlink"/>
                </a:solidFill>
                <a:hlinkClick r:id="rId12"/>
              </a:rPr>
              <a:t>Zero-inflated model</a:t>
            </a:r>
            <a:endParaRPr b="0" sz="2200"/>
          </a:p>
        </p:txBody>
      </p:sp>
      <p:sp>
        <p:nvSpPr>
          <p:cNvPr id="1307" name="Google Shape;1307;p10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Rockwell"/>
              <a:buNone/>
            </a:pPr>
            <a:r>
              <a:rPr lang="en-US" sz="3000"/>
              <a:t>Referências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47" name="Google Shape;547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48" name="Google Shape;54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6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6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52" name="Google Shape;552;p36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en-US" sz="3000"/>
              <a:t>Atributos</a:t>
            </a:r>
            <a:endParaRPr sz="3000"/>
          </a:p>
        </p:txBody>
      </p:sp>
      <p:sp>
        <p:nvSpPr>
          <p:cNvPr id="559" name="Google Shape;559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560" name="Google Shape;560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1861351"/>
            <a:ext cx="11340000" cy="326129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7"/>
          <p:cNvSpPr/>
          <p:nvPr/>
        </p:nvSpPr>
        <p:spPr>
          <a:xfrm>
            <a:off x="3192710" y="2151118"/>
            <a:ext cx="8525219" cy="2686279"/>
          </a:xfrm>
          <a:prstGeom prst="rect">
            <a:avLst/>
          </a:prstGeom>
          <a:solidFill>
            <a:srgbClr val="A6A6A6">
              <a:alpha val="80000"/>
            </a:srgbClr>
          </a:solidFill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7"/>
          <p:cNvSpPr/>
          <p:nvPr/>
        </p:nvSpPr>
        <p:spPr>
          <a:xfrm>
            <a:off x="3192709" y="1820188"/>
            <a:ext cx="8525219" cy="336015"/>
          </a:xfrm>
          <a:prstGeom prst="rect">
            <a:avLst/>
          </a:prstGeom>
          <a:noFill/>
          <a:ln cap="flat" cmpd="sng" w="57150">
            <a:solidFill>
              <a:srgbClr val="6969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7"/>
          <p:cNvSpPr txBox="1"/>
          <p:nvPr/>
        </p:nvSpPr>
        <p:spPr>
          <a:xfrm>
            <a:off x="666520" y="1400977"/>
            <a:ext cx="1687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CHAVES</a:t>
            </a:r>
            <a:endParaRPr/>
          </a:p>
        </p:txBody>
      </p:sp>
      <p:sp>
        <p:nvSpPr>
          <p:cNvPr id="564" name="Google Shape;564;p37"/>
          <p:cNvSpPr txBox="1"/>
          <p:nvPr/>
        </p:nvSpPr>
        <p:spPr>
          <a:xfrm>
            <a:off x="6064785" y="1400976"/>
            <a:ext cx="2789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9696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CARACTERÍSTICAS</a:t>
            </a:r>
            <a:endParaRPr sz="1800">
              <a:solidFill>
                <a:srgbClr val="6969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&#10;&#10;Description automatically generated" id="565" name="Google Shape;56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23" y="2342633"/>
            <a:ext cx="567140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66" name="Google Shape;56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988" y="2342633"/>
            <a:ext cx="557615" cy="1144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567" name="Google Shape;56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5141" y="2334485"/>
            <a:ext cx="797117" cy="1151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568" name="Google Shape;56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46344" y="2334828"/>
            <a:ext cx="1142082" cy="1150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569" name="Google Shape;56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8618" y="3582644"/>
            <a:ext cx="888695" cy="114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37"/>
          <p:cNvGrpSpPr/>
          <p:nvPr/>
        </p:nvGrpSpPr>
        <p:grpSpPr>
          <a:xfrm>
            <a:off x="5555139" y="3619787"/>
            <a:ext cx="778755" cy="1151606"/>
            <a:chOff x="9658923" y="984919"/>
            <a:chExt cx="971550" cy="1381125"/>
          </a:xfrm>
        </p:grpSpPr>
        <p:pic>
          <p:nvPicPr>
            <p:cNvPr descr="A picture containing clipart&#10;&#10;Description automatically generated" id="571" name="Google Shape;571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58923" y="984919"/>
              <a:ext cx="971550" cy="1381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37"/>
            <p:cNvSpPr txBox="1"/>
            <p:nvPr/>
          </p:nvSpPr>
          <p:spPr>
            <a:xfrm>
              <a:off x="9831175" y="1605248"/>
              <a:ext cx="622452" cy="664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%</a:t>
              </a:r>
              <a:endParaRPr b="1" sz="4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descr="Diagram&#10;&#10;Description automatically generated" id="573" name="Google Shape;573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44020" y="2505820"/>
            <a:ext cx="2573817" cy="2149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74" name="Google Shape;574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2226" y="3581686"/>
            <a:ext cx="1115573" cy="115436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7"/>
          <p:cNvSpPr/>
          <p:nvPr/>
        </p:nvSpPr>
        <p:spPr>
          <a:xfrm>
            <a:off x="814904" y="2159878"/>
            <a:ext cx="1382617" cy="2686279"/>
          </a:xfrm>
          <a:prstGeom prst="rect">
            <a:avLst/>
          </a:prstGeom>
          <a:solidFill>
            <a:srgbClr val="6FD172">
              <a:alpha val="20000"/>
            </a:srgbClr>
          </a:solidFill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7"/>
          <p:cNvSpPr/>
          <p:nvPr/>
        </p:nvSpPr>
        <p:spPr>
          <a:xfrm>
            <a:off x="814904" y="1820190"/>
            <a:ext cx="1382617" cy="336015"/>
          </a:xfrm>
          <a:prstGeom prst="rect">
            <a:avLst/>
          </a:prstGeom>
          <a:noFill/>
          <a:ln cap="flat" cmpd="sng" w="57150">
            <a:solidFill>
              <a:srgbClr val="4896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7"/>
          <p:cNvSpPr txBox="1"/>
          <p:nvPr/>
        </p:nvSpPr>
        <p:spPr>
          <a:xfrm>
            <a:off x="427822" y="859315"/>
            <a:ext cx="27431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Conjunto de variáveis independentes</a:t>
            </a:r>
            <a:endParaRPr sz="1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7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DengAI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